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683" r:id="rId2"/>
    <p:sldId id="660" r:id="rId3"/>
    <p:sldId id="651" r:id="rId4"/>
    <p:sldId id="661" r:id="rId5"/>
    <p:sldId id="662" r:id="rId6"/>
    <p:sldId id="663" r:id="rId7"/>
    <p:sldId id="653" r:id="rId8"/>
    <p:sldId id="654" r:id="rId9"/>
    <p:sldId id="652" r:id="rId10"/>
    <p:sldId id="664" r:id="rId11"/>
    <p:sldId id="665" r:id="rId12"/>
    <p:sldId id="666" r:id="rId13"/>
    <p:sldId id="668" r:id="rId14"/>
    <p:sldId id="672" r:id="rId15"/>
    <p:sldId id="673" r:id="rId16"/>
    <p:sldId id="674" r:id="rId17"/>
    <p:sldId id="675" r:id="rId18"/>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4" autoAdjust="0"/>
    <p:restoredTop sz="94660"/>
  </p:normalViewPr>
  <p:slideViewPr>
    <p:cSldViewPr snapToGrid="0">
      <p:cViewPr varScale="1">
        <p:scale>
          <a:sx n="68" d="100"/>
          <a:sy n="68" d="100"/>
        </p:scale>
        <p:origin x="15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horustam.ismatov\Desktop\BDOHC%20CS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1" u="none" strike="noStrike" baseline="0">
                <a:effectLst/>
              </a:rPr>
              <a:t>MFG CPU</a:t>
            </a:r>
            <a:r>
              <a:rPr lang="en-US" sz="1400" b="0" i="0" u="none" strike="noStrike" baseline="0"/>
              <a:t> </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Sheet1!$A$4</c:f>
              <c:strCache>
                <c:ptCount val="1"/>
                <c:pt idx="0">
                  <c:v>BDOHC</c:v>
                </c:pt>
              </c:strCache>
            </c:strRef>
          </c:tx>
          <c:spPr>
            <a:solidFill>
              <a:schemeClr val="accent1"/>
            </a:solidFill>
            <a:ln>
              <a:noFill/>
            </a:ln>
            <a:effectLst/>
          </c:spPr>
          <c:invertIfNegative val="0"/>
          <c:cat>
            <c:numRef>
              <c:f>Sheet1!$B$3:$E$3</c:f>
              <c:numCache>
                <c:formatCode>General</c:formatCode>
                <c:ptCount val="4"/>
                <c:pt idx="0">
                  <c:v>2021</c:v>
                </c:pt>
                <c:pt idx="1">
                  <c:v>2022</c:v>
                </c:pt>
                <c:pt idx="2">
                  <c:v>2023</c:v>
                </c:pt>
                <c:pt idx="3">
                  <c:v>2024</c:v>
                </c:pt>
              </c:numCache>
            </c:numRef>
          </c:cat>
          <c:val>
            <c:numRef>
              <c:f>Sheet1!$B$4:$E$4</c:f>
              <c:numCache>
                <c:formatCode>#,##0.00</c:formatCode>
                <c:ptCount val="4"/>
                <c:pt idx="0">
                  <c:v>211.09432116245853</c:v>
                </c:pt>
                <c:pt idx="1">
                  <c:v>173.87312238008843</c:v>
                </c:pt>
                <c:pt idx="2">
                  <c:v>187.16646356123903</c:v>
                </c:pt>
                <c:pt idx="3">
                  <c:v>188.58826522760432</c:v>
                </c:pt>
              </c:numCache>
            </c:numRef>
          </c:val>
          <c:extLst>
            <c:ext xmlns:c16="http://schemas.microsoft.com/office/drawing/2014/chart" uri="{C3380CC4-5D6E-409C-BE32-E72D297353CC}">
              <c16:uniqueId val="{00000000-59DD-4ED6-B9AA-019E0DC5CD03}"/>
            </c:ext>
          </c:extLst>
        </c:ser>
        <c:ser>
          <c:idx val="1"/>
          <c:order val="1"/>
          <c:tx>
            <c:strRef>
              <c:f>Sheet1!$A$5</c:f>
              <c:strCache>
                <c:ptCount val="1"/>
                <c:pt idx="0">
                  <c:v>CSS</c:v>
                </c:pt>
              </c:strCache>
            </c:strRef>
          </c:tx>
          <c:spPr>
            <a:solidFill>
              <a:schemeClr val="accent2"/>
            </a:solidFill>
            <a:ln>
              <a:noFill/>
            </a:ln>
            <a:effectLst/>
          </c:spPr>
          <c:invertIfNegative val="0"/>
          <c:cat>
            <c:numRef>
              <c:f>Sheet1!$B$3:$E$3</c:f>
              <c:numCache>
                <c:formatCode>General</c:formatCode>
                <c:ptCount val="4"/>
                <c:pt idx="0">
                  <c:v>2021</c:v>
                </c:pt>
                <c:pt idx="1">
                  <c:v>2022</c:v>
                </c:pt>
                <c:pt idx="2">
                  <c:v>2023</c:v>
                </c:pt>
                <c:pt idx="3">
                  <c:v>2024</c:v>
                </c:pt>
              </c:numCache>
            </c:numRef>
          </c:cat>
          <c:val>
            <c:numRef>
              <c:f>Sheet1!$B$5:$E$5</c:f>
              <c:numCache>
                <c:formatCode>#,##0.00</c:formatCode>
                <c:ptCount val="4"/>
                <c:pt idx="0">
                  <c:v>0</c:v>
                </c:pt>
                <c:pt idx="1">
                  <c:v>0</c:v>
                </c:pt>
                <c:pt idx="2">
                  <c:v>252.56574435293589</c:v>
                </c:pt>
                <c:pt idx="3">
                  <c:v>243.89139814109984</c:v>
                </c:pt>
              </c:numCache>
            </c:numRef>
          </c:val>
          <c:extLst>
            <c:ext xmlns:c16="http://schemas.microsoft.com/office/drawing/2014/chart" uri="{C3380CC4-5D6E-409C-BE32-E72D297353CC}">
              <c16:uniqueId val="{00000001-59DD-4ED6-B9AA-019E0DC5CD03}"/>
            </c:ext>
          </c:extLst>
        </c:ser>
        <c:dLbls>
          <c:showLegendKey val="0"/>
          <c:showVal val="0"/>
          <c:showCatName val="0"/>
          <c:showSerName val="0"/>
          <c:showPercent val="0"/>
          <c:showBubbleSize val="0"/>
        </c:dLbls>
        <c:gapWidth val="219"/>
        <c:overlap val="-27"/>
        <c:axId val="574579576"/>
        <c:axId val="574579248"/>
      </c:barChart>
      <c:catAx>
        <c:axId val="574579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4579248"/>
        <c:crosses val="autoZero"/>
        <c:auto val="1"/>
        <c:lblAlgn val="ctr"/>
        <c:lblOffset val="100"/>
        <c:noMultiLvlLbl val="0"/>
      </c:catAx>
      <c:valAx>
        <c:axId val="57457924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4579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BBD1203-97F7-43A9-B6C1-F6BAE5A44CBB}" type="datetimeFigureOut">
              <a:rPr lang="en-US" smtClean="0"/>
              <a:t>8/15/2024</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8E396520-BC59-41D8-AF80-67E5971DEFF3}" type="slidenum">
              <a:rPr lang="en-US" smtClean="0"/>
              <a:t>‹#›</a:t>
            </a:fld>
            <a:endParaRPr lang="en-US"/>
          </a:p>
        </p:txBody>
      </p:sp>
    </p:spTree>
    <p:extLst>
      <p:ext uri="{BB962C8B-B14F-4D97-AF65-F5344CB8AC3E}">
        <p14:creationId xmlns:p14="http://schemas.microsoft.com/office/powerpoint/2010/main" val="3176654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1235826"/>
          </a:xfrm>
        </p:spPr>
        <p:txBody>
          <a:bodyPr anchor="b">
            <a:noAutofit/>
          </a:bodyPr>
          <a:lstStyle>
            <a:lvl1pPr algn="ctr">
              <a:defRPr sz="44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43000" y="4499812"/>
            <a:ext cx="6858000" cy="757987"/>
          </a:xfrm>
        </p:spPr>
        <p:txBody>
          <a:bodyPr>
            <a:normAutofit/>
          </a:bodyPr>
          <a:lstStyle>
            <a:lvl1pPr marL="0" indent="0" algn="ctr">
              <a:buNone/>
              <a:defRPr sz="2000" b="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a:extLst>
              <a:ext uri="{FF2B5EF4-FFF2-40B4-BE49-F238E27FC236}">
                <a16:creationId xmlns:a16="http://schemas.microsoft.com/office/drawing/2014/main" id="{B6432875-DAEE-41B1-9F76-7D8DD3D4B0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95700" y="5257799"/>
            <a:ext cx="1752600" cy="1025271"/>
          </a:xfrm>
          <a:prstGeom prst="rect">
            <a:avLst/>
          </a:prstGeom>
        </p:spPr>
      </p:pic>
      <p:sp>
        <p:nvSpPr>
          <p:cNvPr id="9" name="TextBox 8">
            <a:extLst>
              <a:ext uri="{FF2B5EF4-FFF2-40B4-BE49-F238E27FC236}">
                <a16:creationId xmlns:a16="http://schemas.microsoft.com/office/drawing/2014/main" id="{062D019B-C68C-4C5A-B3EB-00BB6417E0CD}"/>
              </a:ext>
            </a:extLst>
          </p:cNvPr>
          <p:cNvSpPr txBox="1"/>
          <p:nvPr userDrawn="1"/>
        </p:nvSpPr>
        <p:spPr>
          <a:xfrm>
            <a:off x="2175933" y="6548262"/>
            <a:ext cx="4792134" cy="261610"/>
          </a:xfrm>
          <a:prstGeom prst="rect">
            <a:avLst/>
          </a:prstGeom>
          <a:noFill/>
        </p:spPr>
        <p:txBody>
          <a:bodyPr wrap="square" rtlCol="0">
            <a:spAutoFit/>
          </a:bodyPr>
          <a:lstStyle/>
          <a:p>
            <a:pPr algn="ctr"/>
            <a:r>
              <a:rPr lang="en-US" sz="1100" spc="600" dirty="0" err="1">
                <a:solidFill>
                  <a:schemeClr val="bg1">
                    <a:lumMod val="65000"/>
                  </a:schemeClr>
                </a:solidFill>
                <a:latin typeface="Lato" charset="0"/>
                <a:ea typeface="Lato" charset="0"/>
                <a:cs typeface="Lato" charset="0"/>
              </a:rPr>
              <a:t>www.umpt.uz</a:t>
            </a:r>
            <a:endParaRPr lang="en-US" sz="1100" spc="600" dirty="0">
              <a:solidFill>
                <a:schemeClr val="bg1">
                  <a:lumMod val="65000"/>
                </a:schemeClr>
              </a:solidFill>
              <a:latin typeface="Lato" charset="0"/>
              <a:ea typeface="Lato" charset="0"/>
              <a:cs typeface="Lato" charset="0"/>
            </a:endParaRPr>
          </a:p>
        </p:txBody>
      </p:sp>
      <p:sp>
        <p:nvSpPr>
          <p:cNvPr id="10" name="Title 1">
            <a:extLst>
              <a:ext uri="{FF2B5EF4-FFF2-40B4-BE49-F238E27FC236}">
                <a16:creationId xmlns:a16="http://schemas.microsoft.com/office/drawing/2014/main" id="{A5992137-1E88-493F-9905-0BC4F8CFA35A}"/>
              </a:ext>
            </a:extLst>
          </p:cNvPr>
          <p:cNvSpPr txBox="1">
            <a:spLocks/>
          </p:cNvSpPr>
          <p:nvPr userDrawn="1"/>
        </p:nvSpPr>
        <p:spPr>
          <a:xfrm>
            <a:off x="276725" y="2931506"/>
            <a:ext cx="8662737" cy="555686"/>
          </a:xfrm>
          <a:prstGeom prst="rect">
            <a:avLst/>
          </a:prstGeom>
          <a:solidFill>
            <a:schemeClr val="accent1">
              <a:lumMod val="40000"/>
              <a:lumOff val="6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1600" b="1" kern="1200">
                <a:solidFill>
                  <a:schemeClr val="tx1"/>
                </a:solidFill>
                <a:latin typeface="Arial" panose="020B0604020202020204" pitchFamily="34" charset="0"/>
                <a:ea typeface="+mj-ea"/>
                <a:cs typeface="Arial" panose="020B0604020202020204" pitchFamily="34" charset="0"/>
              </a:defRPr>
            </a:lvl1pPr>
          </a:lstStyle>
          <a:p>
            <a:pPr algn="ctr"/>
            <a:r>
              <a:rPr lang="ru-RU" sz="2800" dirty="0">
                <a:latin typeface="Arial" charset="0"/>
                <a:cs typeface="Arial" charset="0"/>
              </a:rPr>
              <a:t>АО «</a:t>
            </a:r>
            <a:r>
              <a:rPr lang="ru-RU" sz="2800" dirty="0">
                <a:solidFill>
                  <a:schemeClr val="tx1"/>
                </a:solidFill>
                <a:latin typeface="Arial" charset="0"/>
                <a:cs typeface="Arial" charset="0"/>
              </a:rPr>
              <a:t>УЗАВТО МОТОРС ПАУЭРТРЕЙН»</a:t>
            </a:r>
            <a:endParaRPr lang="en-US" sz="2800" dirty="0"/>
          </a:p>
        </p:txBody>
      </p:sp>
    </p:spTree>
    <p:extLst>
      <p:ext uri="{BB962C8B-B14F-4D97-AF65-F5344CB8AC3E}">
        <p14:creationId xmlns:p14="http://schemas.microsoft.com/office/powerpoint/2010/main" val="176365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BD52-9AEB-47A1-BEEE-8060037B36A9}" type="slidenum">
              <a:rPr lang="en-US" smtClean="0"/>
              <a:t>‹#›</a:t>
            </a:fld>
            <a:endParaRPr lang="en-US"/>
          </a:p>
        </p:txBody>
      </p:sp>
    </p:spTree>
    <p:extLst>
      <p:ext uri="{BB962C8B-B14F-4D97-AF65-F5344CB8AC3E}">
        <p14:creationId xmlns:p14="http://schemas.microsoft.com/office/powerpoint/2010/main" val="1886024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BD52-9AEB-47A1-BEEE-8060037B36A9}" type="slidenum">
              <a:rPr lang="en-US" smtClean="0"/>
              <a:t>‹#›</a:t>
            </a:fld>
            <a:endParaRPr lang="en-US"/>
          </a:p>
        </p:txBody>
      </p:sp>
    </p:spTree>
    <p:extLst>
      <p:ext uri="{BB962C8B-B14F-4D97-AF65-F5344CB8AC3E}">
        <p14:creationId xmlns:p14="http://schemas.microsoft.com/office/powerpoint/2010/main" val="261345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53660" y="291826"/>
            <a:ext cx="7482824" cy="555686"/>
          </a:xfrm>
          <a:solidFill>
            <a:schemeClr val="accent1">
              <a:lumMod val="40000"/>
              <a:lumOff val="60000"/>
            </a:schemeClr>
          </a:solidFill>
        </p:spPr>
        <p:txBody>
          <a:bodyPr>
            <a:noAutofit/>
          </a:bodyPr>
          <a:lstStyle>
            <a:lvl1pPr>
              <a:defRPr sz="16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28650" y="1825625"/>
            <a:ext cx="78867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862594" y="6451271"/>
            <a:ext cx="2057400" cy="365125"/>
          </a:xfrm>
        </p:spPr>
        <p:txBody>
          <a:bodyPr/>
          <a:lstStyle/>
          <a:p>
            <a:fld id="{1354BD52-9AEB-47A1-BEEE-8060037B36A9}" type="slidenum">
              <a:rPr lang="en-US" smtClean="0"/>
              <a:t>‹#›</a:t>
            </a:fld>
            <a:endParaRPr lang="en-US"/>
          </a:p>
        </p:txBody>
      </p:sp>
      <p:pic>
        <p:nvPicPr>
          <p:cNvPr id="7" name="Picture 6">
            <a:extLst>
              <a:ext uri="{FF2B5EF4-FFF2-40B4-BE49-F238E27FC236}">
                <a16:creationId xmlns:a16="http://schemas.microsoft.com/office/drawing/2014/main" id="{DFA50EBD-B682-400C-9275-85B72BDE44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7516" y="291827"/>
            <a:ext cx="949891" cy="555686"/>
          </a:xfrm>
          <a:prstGeom prst="rect">
            <a:avLst/>
          </a:prstGeom>
        </p:spPr>
      </p:pic>
      <p:sp>
        <p:nvSpPr>
          <p:cNvPr id="9" name="TextBox 8">
            <a:extLst>
              <a:ext uri="{FF2B5EF4-FFF2-40B4-BE49-F238E27FC236}">
                <a16:creationId xmlns:a16="http://schemas.microsoft.com/office/drawing/2014/main" id="{D1CCBAC3-207F-41DB-9EC2-071D3EB06417}"/>
              </a:ext>
            </a:extLst>
          </p:cNvPr>
          <p:cNvSpPr txBox="1"/>
          <p:nvPr userDrawn="1"/>
        </p:nvSpPr>
        <p:spPr>
          <a:xfrm>
            <a:off x="3467099" y="6511680"/>
            <a:ext cx="2057399" cy="253916"/>
          </a:xfrm>
          <a:prstGeom prst="rect">
            <a:avLst/>
          </a:prstGeom>
          <a:noFill/>
        </p:spPr>
        <p:txBody>
          <a:bodyPr wrap="square" rtlCol="0">
            <a:spAutoFit/>
          </a:bodyPr>
          <a:lstStyle/>
          <a:p>
            <a:pPr algn="ctr"/>
            <a:r>
              <a:rPr lang="en-US" sz="1050" dirty="0" err="1">
                <a:solidFill>
                  <a:schemeClr val="bg1">
                    <a:lumMod val="65000"/>
                  </a:schemeClr>
                </a:solidFill>
                <a:latin typeface="Lato" charset="0"/>
                <a:ea typeface="Lato" charset="0"/>
                <a:cs typeface="Lato" charset="0"/>
              </a:rPr>
              <a:t>UzAuto</a:t>
            </a:r>
            <a:r>
              <a:rPr lang="en-US" sz="1050" dirty="0">
                <a:solidFill>
                  <a:schemeClr val="bg1">
                    <a:lumMod val="65000"/>
                  </a:schemeClr>
                </a:solidFill>
                <a:latin typeface="Lato" charset="0"/>
                <a:ea typeface="Lato" charset="0"/>
                <a:cs typeface="Lato" charset="0"/>
              </a:rPr>
              <a:t> Motors Powertrain</a:t>
            </a:r>
          </a:p>
        </p:txBody>
      </p:sp>
    </p:spTree>
    <p:extLst>
      <p:ext uri="{BB962C8B-B14F-4D97-AF65-F5344CB8AC3E}">
        <p14:creationId xmlns:p14="http://schemas.microsoft.com/office/powerpoint/2010/main" val="2141704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BD52-9AEB-47A1-BEEE-8060037B36A9}" type="slidenum">
              <a:rPr lang="en-US" smtClean="0"/>
              <a:t>‹#›</a:t>
            </a:fld>
            <a:endParaRPr lang="en-US"/>
          </a:p>
        </p:txBody>
      </p:sp>
    </p:spTree>
    <p:extLst>
      <p:ext uri="{BB962C8B-B14F-4D97-AF65-F5344CB8AC3E}">
        <p14:creationId xmlns:p14="http://schemas.microsoft.com/office/powerpoint/2010/main" val="219454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4BD52-9AEB-47A1-BEEE-8060037B36A9}" type="slidenum">
              <a:rPr lang="en-US" smtClean="0"/>
              <a:t>‹#›</a:t>
            </a:fld>
            <a:endParaRPr lang="en-US"/>
          </a:p>
        </p:txBody>
      </p:sp>
    </p:spTree>
    <p:extLst>
      <p:ext uri="{BB962C8B-B14F-4D97-AF65-F5344CB8AC3E}">
        <p14:creationId xmlns:p14="http://schemas.microsoft.com/office/powerpoint/2010/main" val="3150906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54BD52-9AEB-47A1-BEEE-8060037B36A9}" type="slidenum">
              <a:rPr lang="en-US" smtClean="0"/>
              <a:t>‹#›</a:t>
            </a:fld>
            <a:endParaRPr lang="en-US"/>
          </a:p>
        </p:txBody>
      </p:sp>
    </p:spTree>
    <p:extLst>
      <p:ext uri="{BB962C8B-B14F-4D97-AF65-F5344CB8AC3E}">
        <p14:creationId xmlns:p14="http://schemas.microsoft.com/office/powerpoint/2010/main" val="3872927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54BD52-9AEB-47A1-BEEE-8060037B36A9}" type="slidenum">
              <a:rPr lang="en-US" smtClean="0"/>
              <a:t>‹#›</a:t>
            </a:fld>
            <a:endParaRPr lang="en-US"/>
          </a:p>
        </p:txBody>
      </p:sp>
    </p:spTree>
    <p:extLst>
      <p:ext uri="{BB962C8B-B14F-4D97-AF65-F5344CB8AC3E}">
        <p14:creationId xmlns:p14="http://schemas.microsoft.com/office/powerpoint/2010/main" val="3643670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54BD52-9AEB-47A1-BEEE-8060037B36A9}" type="slidenum">
              <a:rPr lang="en-US" smtClean="0"/>
              <a:t>‹#›</a:t>
            </a:fld>
            <a:endParaRPr lang="en-US"/>
          </a:p>
        </p:txBody>
      </p:sp>
    </p:spTree>
    <p:extLst>
      <p:ext uri="{BB962C8B-B14F-4D97-AF65-F5344CB8AC3E}">
        <p14:creationId xmlns:p14="http://schemas.microsoft.com/office/powerpoint/2010/main" val="2064517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4BD52-9AEB-47A1-BEEE-8060037B36A9}" type="slidenum">
              <a:rPr lang="en-US" smtClean="0"/>
              <a:t>‹#›</a:t>
            </a:fld>
            <a:endParaRPr lang="en-US"/>
          </a:p>
        </p:txBody>
      </p:sp>
    </p:spTree>
    <p:extLst>
      <p:ext uri="{BB962C8B-B14F-4D97-AF65-F5344CB8AC3E}">
        <p14:creationId xmlns:p14="http://schemas.microsoft.com/office/powerpoint/2010/main" val="134807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4BD52-9AEB-47A1-BEEE-8060037B36A9}" type="slidenum">
              <a:rPr lang="en-US" smtClean="0"/>
              <a:t>‹#›</a:t>
            </a:fld>
            <a:endParaRPr lang="en-US"/>
          </a:p>
        </p:txBody>
      </p:sp>
    </p:spTree>
    <p:extLst>
      <p:ext uri="{BB962C8B-B14F-4D97-AF65-F5344CB8AC3E}">
        <p14:creationId xmlns:p14="http://schemas.microsoft.com/office/powerpoint/2010/main" val="1418110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4BD52-9AEB-47A1-BEEE-8060037B36A9}" type="slidenum">
              <a:rPr lang="en-US" smtClean="0"/>
              <a:t>‹#›</a:t>
            </a:fld>
            <a:endParaRPr lang="en-US"/>
          </a:p>
        </p:txBody>
      </p:sp>
    </p:spTree>
    <p:extLst>
      <p:ext uri="{BB962C8B-B14F-4D97-AF65-F5344CB8AC3E}">
        <p14:creationId xmlns:p14="http://schemas.microsoft.com/office/powerpoint/2010/main" val="2518762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F3E96-8ED7-40D1-92F1-096CD8C1B44B}"/>
              </a:ext>
            </a:extLst>
          </p:cNvPr>
          <p:cNvSpPr>
            <a:spLocks noGrp="1"/>
          </p:cNvSpPr>
          <p:nvPr>
            <p:ph type="title"/>
          </p:nvPr>
        </p:nvSpPr>
        <p:spPr/>
        <p:txBody>
          <a:bodyPr/>
          <a:lstStyle/>
          <a:p>
            <a:endParaRPr lang="en-US"/>
          </a:p>
        </p:txBody>
      </p:sp>
      <p:sp>
        <p:nvSpPr>
          <p:cNvPr id="4" name="Slide Number Placeholder 3">
            <a:extLst>
              <a:ext uri="{FF2B5EF4-FFF2-40B4-BE49-F238E27FC236}">
                <a16:creationId xmlns:a16="http://schemas.microsoft.com/office/drawing/2014/main" id="{02AC9103-CA1D-4546-ABA8-30B95BB08073}"/>
              </a:ext>
            </a:extLst>
          </p:cNvPr>
          <p:cNvSpPr>
            <a:spLocks noGrp="1"/>
          </p:cNvSpPr>
          <p:nvPr>
            <p:ph type="sldNum" sz="quarter" idx="12"/>
          </p:nvPr>
        </p:nvSpPr>
        <p:spPr/>
        <p:txBody>
          <a:bodyPr/>
          <a:lstStyle/>
          <a:p>
            <a:fld id="{1354BD52-9AEB-47A1-BEEE-8060037B36A9}" type="slidenum">
              <a:rPr lang="en-US" smtClean="0"/>
              <a:t>1</a:t>
            </a:fld>
            <a:endParaRPr lang="en-US"/>
          </a:p>
        </p:txBody>
      </p:sp>
      <p:sp>
        <p:nvSpPr>
          <p:cNvPr id="5" name="Text Placeholder 1">
            <a:extLst>
              <a:ext uri="{FF2B5EF4-FFF2-40B4-BE49-F238E27FC236}">
                <a16:creationId xmlns:a16="http://schemas.microsoft.com/office/drawing/2014/main" id="{33520F0D-5E14-4C9C-9680-2408FB3BE8AA}"/>
              </a:ext>
            </a:extLst>
          </p:cNvPr>
          <p:cNvSpPr txBox="1">
            <a:spLocks/>
          </p:cNvSpPr>
          <p:nvPr/>
        </p:nvSpPr>
        <p:spPr>
          <a:xfrm>
            <a:off x="307977" y="1301750"/>
            <a:ext cx="8505825" cy="9842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ru-RU">
                <a:latin typeface="Arial" panose="020B0604020202020204" pitchFamily="34" charset="0"/>
                <a:cs typeface="Arial" panose="020B0604020202020204" pitchFamily="34" charset="0"/>
              </a:rPr>
              <a:t>Наблюдательный Совет №</a:t>
            </a:r>
            <a:r>
              <a:rPr lang="en-US">
                <a:latin typeface="Arial" panose="020B0604020202020204" pitchFamily="34" charset="0"/>
                <a:cs typeface="Arial" panose="020B0604020202020204" pitchFamily="34" charset="0"/>
              </a:rPr>
              <a:t>22</a:t>
            </a:r>
            <a:br>
              <a:rPr lang="en-US">
                <a:latin typeface="Arial" panose="020B0604020202020204" pitchFamily="34" charset="0"/>
                <a:cs typeface="Arial" panose="020B0604020202020204" pitchFamily="34" charset="0"/>
              </a:rPr>
            </a:br>
            <a:r>
              <a:rPr lang="en-US">
                <a:latin typeface="Arial" panose="020B0604020202020204" pitchFamily="34" charset="0"/>
                <a:cs typeface="Arial" panose="020B0604020202020204" pitchFamily="34" charset="0"/>
              </a:rPr>
              <a:t> </a:t>
            </a:r>
            <a:r>
              <a:rPr lang="ru-RU">
                <a:latin typeface="Arial" panose="020B0604020202020204" pitchFamily="34" charset="0"/>
                <a:cs typeface="Arial" panose="020B0604020202020204" pitchFamily="34" charset="0"/>
              </a:rPr>
              <a:t>Приложение</a:t>
            </a:r>
            <a:r>
              <a:rPr lang="en-US">
                <a:latin typeface="Arial" panose="020B0604020202020204" pitchFamily="34" charset="0"/>
                <a:cs typeface="Arial" panose="020B0604020202020204" pitchFamily="34" charset="0"/>
              </a:rPr>
              <a:t> 1</a:t>
            </a:r>
          </a:p>
        </p:txBody>
      </p:sp>
      <p:sp>
        <p:nvSpPr>
          <p:cNvPr id="6" name="Text Placeholder 2">
            <a:extLst>
              <a:ext uri="{FF2B5EF4-FFF2-40B4-BE49-F238E27FC236}">
                <a16:creationId xmlns:a16="http://schemas.microsoft.com/office/drawing/2014/main" id="{2BCEA16E-3146-4828-859D-CDA3C9506B49}"/>
              </a:ext>
            </a:extLst>
          </p:cNvPr>
          <p:cNvSpPr txBox="1">
            <a:spLocks/>
          </p:cNvSpPr>
          <p:nvPr/>
        </p:nvSpPr>
        <p:spPr>
          <a:xfrm>
            <a:off x="307977" y="4308475"/>
            <a:ext cx="8505825" cy="9842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ru-RU">
                <a:latin typeface="Arial" panose="020B0604020202020204" pitchFamily="34" charset="0"/>
                <a:cs typeface="Arial" panose="020B0604020202020204" pitchFamily="34" charset="0"/>
              </a:rPr>
              <a:t>10 декабря </a:t>
            </a:r>
            <a:r>
              <a:rPr lang="en-US">
                <a:latin typeface="Arial" panose="020B0604020202020204" pitchFamily="34" charset="0"/>
                <a:cs typeface="Arial" panose="020B0604020202020204" pitchFamily="34" charset="0"/>
              </a:rPr>
              <a:t>2013</a:t>
            </a:r>
            <a:r>
              <a:rPr lang="ru-RU">
                <a:latin typeface="Arial" panose="020B0604020202020204" pitchFamily="34" charset="0"/>
                <a:cs typeface="Arial" panose="020B0604020202020204" pitchFamily="34" charset="0"/>
              </a:rPr>
              <a:t> года</a:t>
            </a:r>
            <a:br>
              <a:rPr lang="en-US">
                <a:latin typeface="Arial" panose="020B0604020202020204" pitchFamily="34" charset="0"/>
                <a:cs typeface="Arial" panose="020B0604020202020204" pitchFamily="34" charset="0"/>
              </a:rPr>
            </a:br>
            <a:r>
              <a:rPr lang="en-US">
                <a:latin typeface="Arial" panose="020B0604020202020204" pitchFamily="34" charset="0"/>
                <a:cs typeface="Arial" panose="020B0604020202020204" pitchFamily="34" charset="0"/>
              </a:rPr>
              <a:t>Juergen Spendel</a:t>
            </a:r>
            <a:br>
              <a:rPr lang="en-US">
                <a:latin typeface="Arial" panose="020B0604020202020204" pitchFamily="34" charset="0"/>
                <a:cs typeface="Arial" panose="020B0604020202020204" pitchFamily="34" charset="0"/>
              </a:rPr>
            </a:br>
            <a:r>
              <a:rPr lang="ru-RU">
                <a:latin typeface="Arial" panose="020B0604020202020204" pitchFamily="34" charset="0"/>
                <a:cs typeface="Arial" panose="020B0604020202020204" pitchFamily="34" charset="0"/>
              </a:rPr>
              <a:t>Генеральный директор</a:t>
            </a:r>
            <a:endParaRPr lang="en-US">
              <a:latin typeface="Arial" panose="020B0604020202020204" pitchFamily="34" charset="0"/>
              <a:cs typeface="Arial" panose="020B0604020202020204" pitchFamily="34" charset="0"/>
            </a:endParaRPr>
          </a:p>
        </p:txBody>
      </p:sp>
      <p:sp>
        <p:nvSpPr>
          <p:cNvPr id="7" name="Прямоугольник 2">
            <a:extLst>
              <a:ext uri="{FF2B5EF4-FFF2-40B4-BE49-F238E27FC236}">
                <a16:creationId xmlns:a16="http://schemas.microsoft.com/office/drawing/2014/main" id="{8DF2B220-9A4F-4195-9D5A-B72D0D09C091}"/>
              </a:ext>
            </a:extLst>
          </p:cNvPr>
          <p:cNvSpPr>
            <a:spLocks noChangeArrowheads="1"/>
          </p:cNvSpPr>
          <p:nvPr/>
        </p:nvSpPr>
        <p:spPr bwMode="auto">
          <a:xfrm>
            <a:off x="228600" y="291397"/>
            <a:ext cx="8732838" cy="5726112"/>
          </a:xfrm>
          <a:prstGeom prst="rect">
            <a:avLst/>
          </a:prstGeom>
          <a:solidFill>
            <a:schemeClr val="bg1"/>
          </a:solidFill>
          <a:ln w="9525" algn="ctr">
            <a:solidFill>
              <a:schemeClr val="tx1"/>
            </a:solidFill>
            <a:round/>
            <a:headEnd/>
            <a:tailEnd/>
          </a:ln>
        </p:spPr>
        <p:txBody>
          <a:bodyPr/>
          <a:lstStyle>
            <a:lvl1pPr>
              <a:defRPr>
                <a:solidFill>
                  <a:schemeClr val="tx1"/>
                </a:solidFill>
                <a:latin typeface="GM Sans Regular" panose="02000503000000000004" pitchFamily="2" charset="0"/>
              </a:defRPr>
            </a:lvl1pPr>
            <a:lvl2pPr marL="742950" indent="-285750">
              <a:defRPr>
                <a:solidFill>
                  <a:schemeClr val="tx1"/>
                </a:solidFill>
                <a:latin typeface="GM Sans Regular" panose="02000503000000000004" pitchFamily="2" charset="0"/>
              </a:defRPr>
            </a:lvl2pPr>
            <a:lvl3pPr marL="1143000" indent="-228600">
              <a:defRPr>
                <a:solidFill>
                  <a:schemeClr val="tx1"/>
                </a:solidFill>
                <a:latin typeface="GM Sans Regular" panose="02000503000000000004" pitchFamily="2" charset="0"/>
              </a:defRPr>
            </a:lvl3pPr>
            <a:lvl4pPr marL="1600200" indent="-228600">
              <a:defRPr>
                <a:solidFill>
                  <a:schemeClr val="tx1"/>
                </a:solidFill>
                <a:latin typeface="GM Sans Regular" panose="02000503000000000004" pitchFamily="2" charset="0"/>
              </a:defRPr>
            </a:lvl4pPr>
            <a:lvl5pPr marL="2057400" indent="-228600">
              <a:defRPr>
                <a:solidFill>
                  <a:schemeClr val="tx1"/>
                </a:solidFill>
                <a:latin typeface="GM Sans Regular" panose="02000503000000000004" pitchFamily="2" charset="0"/>
              </a:defRPr>
            </a:lvl5pPr>
            <a:lvl6pPr marL="2514600" indent="-228600" eaLnBrk="0" fontAlgn="base" hangingPunct="0">
              <a:spcBef>
                <a:spcPct val="0"/>
              </a:spcBef>
              <a:spcAft>
                <a:spcPct val="0"/>
              </a:spcAft>
              <a:defRPr>
                <a:solidFill>
                  <a:schemeClr val="tx1"/>
                </a:solidFill>
                <a:latin typeface="GM Sans Regular" panose="02000503000000000004" pitchFamily="2" charset="0"/>
              </a:defRPr>
            </a:lvl6pPr>
            <a:lvl7pPr marL="2971800" indent="-228600" eaLnBrk="0" fontAlgn="base" hangingPunct="0">
              <a:spcBef>
                <a:spcPct val="0"/>
              </a:spcBef>
              <a:spcAft>
                <a:spcPct val="0"/>
              </a:spcAft>
              <a:defRPr>
                <a:solidFill>
                  <a:schemeClr val="tx1"/>
                </a:solidFill>
                <a:latin typeface="GM Sans Regular" panose="02000503000000000004" pitchFamily="2" charset="0"/>
              </a:defRPr>
            </a:lvl7pPr>
            <a:lvl8pPr marL="3429000" indent="-228600" eaLnBrk="0" fontAlgn="base" hangingPunct="0">
              <a:spcBef>
                <a:spcPct val="0"/>
              </a:spcBef>
              <a:spcAft>
                <a:spcPct val="0"/>
              </a:spcAft>
              <a:defRPr>
                <a:solidFill>
                  <a:schemeClr val="tx1"/>
                </a:solidFill>
                <a:latin typeface="GM Sans Regular" panose="02000503000000000004" pitchFamily="2" charset="0"/>
              </a:defRPr>
            </a:lvl8pPr>
            <a:lvl9pPr marL="3886200" indent="-228600" eaLnBrk="0" fontAlgn="base" hangingPunct="0">
              <a:spcBef>
                <a:spcPct val="0"/>
              </a:spcBef>
              <a:spcAft>
                <a:spcPct val="0"/>
              </a:spcAft>
              <a:defRPr>
                <a:solidFill>
                  <a:schemeClr val="tx1"/>
                </a:solidFill>
                <a:latin typeface="GM Sans Regular" panose="02000503000000000004" pitchFamily="2" charset="0"/>
              </a:defRPr>
            </a:lvl9pPr>
          </a:lstStyle>
          <a:p>
            <a:pPr algn="ctr" eaLnBrk="0" fontAlgn="base" hangingPunct="0">
              <a:spcBef>
                <a:spcPct val="0"/>
              </a:spcBef>
              <a:spcAft>
                <a:spcPct val="0"/>
              </a:spcAft>
            </a:pPr>
            <a:r>
              <a:rPr lang="uz-Latn-UZ" altLang="en-US" sz="2800" b="1" dirty="0">
                <a:solidFill>
                  <a:srgbClr val="000000"/>
                </a:solidFill>
                <a:latin typeface="Arial" panose="020B0604020202020204" pitchFamily="34" charset="0"/>
                <a:cs typeface="Arial" panose="020B0604020202020204" pitchFamily="34" charset="0"/>
              </a:rPr>
              <a:t>“UZAUTO MOTORS POWERTRAIN” AJ</a:t>
            </a:r>
            <a:endParaRPr lang="ru-RU" altLang="en-US" sz="2800" dirty="0">
              <a:solidFill>
                <a:srgbClr val="000000"/>
              </a:solidFill>
              <a:latin typeface="Arial" panose="020B0604020202020204" pitchFamily="34" charset="0"/>
              <a:cs typeface="Arial" panose="020B0604020202020204" pitchFamily="34" charset="0"/>
            </a:endParaRPr>
          </a:p>
        </p:txBody>
      </p:sp>
      <p:sp>
        <p:nvSpPr>
          <p:cNvPr id="11" name="Text Placeholder 1">
            <a:extLst>
              <a:ext uri="{FF2B5EF4-FFF2-40B4-BE49-F238E27FC236}">
                <a16:creationId xmlns:a16="http://schemas.microsoft.com/office/drawing/2014/main" id="{806AC904-CE06-40D8-8440-21DE133FE429}"/>
              </a:ext>
            </a:extLst>
          </p:cNvPr>
          <p:cNvSpPr txBox="1">
            <a:spLocks/>
          </p:cNvSpPr>
          <p:nvPr/>
        </p:nvSpPr>
        <p:spPr bwMode="auto">
          <a:xfrm>
            <a:off x="1127051" y="1291089"/>
            <a:ext cx="7240771"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2203" tIns="84406" rIns="42203" bIns="84406" anchor="ctr"/>
          <a:lstStyle>
            <a:lvl1pPr>
              <a:spcBef>
                <a:spcPct val="50000"/>
              </a:spcBef>
              <a:buChar char="•"/>
              <a:defRPr>
                <a:solidFill>
                  <a:schemeClr val="tx1"/>
                </a:solidFill>
                <a:latin typeface="GM Sans Regular" panose="02000503000000000004" pitchFamily="2" charset="0"/>
              </a:defRPr>
            </a:lvl1pPr>
            <a:lvl2pPr marL="114300" indent="-263525">
              <a:spcBef>
                <a:spcPct val="50000"/>
              </a:spcBef>
              <a:buSzPct val="150000"/>
              <a:buChar char="•"/>
              <a:defRPr>
                <a:solidFill>
                  <a:schemeClr val="tx1"/>
                </a:solidFill>
                <a:latin typeface="GM Sans Regular" panose="02000503000000000004" pitchFamily="2" charset="0"/>
              </a:defRPr>
            </a:lvl2pPr>
            <a:lvl3pPr marL="514350" indent="-209550">
              <a:spcBef>
                <a:spcPct val="25000"/>
              </a:spcBef>
              <a:buChar char="•"/>
              <a:defRPr>
                <a:solidFill>
                  <a:schemeClr val="tx1"/>
                </a:solidFill>
                <a:latin typeface="GM Sans Regular" panose="02000503000000000004" pitchFamily="2" charset="0"/>
              </a:defRPr>
            </a:lvl3pPr>
            <a:lvl4pPr marL="857250" indent="-209550">
              <a:spcBef>
                <a:spcPct val="25000"/>
              </a:spcBef>
              <a:buChar char="•"/>
              <a:defRPr>
                <a:solidFill>
                  <a:schemeClr val="tx1"/>
                </a:solidFill>
                <a:latin typeface="GM Sans Regular" panose="02000503000000000004" pitchFamily="2" charset="0"/>
              </a:defRPr>
            </a:lvl4pPr>
            <a:lvl5pPr marL="1200150" indent="-209550">
              <a:spcBef>
                <a:spcPct val="25000"/>
              </a:spcBef>
              <a:buChar char="•"/>
              <a:defRPr>
                <a:solidFill>
                  <a:schemeClr val="tx1"/>
                </a:solidFill>
                <a:latin typeface="GM Sans Regular" panose="02000503000000000004" pitchFamily="2" charset="0"/>
              </a:defRPr>
            </a:lvl5pPr>
            <a:lvl6pPr marL="1657350" indent="-209550" eaLnBrk="0" fontAlgn="base" hangingPunct="0">
              <a:spcBef>
                <a:spcPct val="25000"/>
              </a:spcBef>
              <a:spcAft>
                <a:spcPct val="0"/>
              </a:spcAft>
              <a:buChar char="•"/>
              <a:defRPr>
                <a:solidFill>
                  <a:schemeClr val="tx1"/>
                </a:solidFill>
                <a:latin typeface="GM Sans Regular" panose="02000503000000000004" pitchFamily="2" charset="0"/>
              </a:defRPr>
            </a:lvl6pPr>
            <a:lvl7pPr marL="2114550" indent="-209550" eaLnBrk="0" fontAlgn="base" hangingPunct="0">
              <a:spcBef>
                <a:spcPct val="25000"/>
              </a:spcBef>
              <a:spcAft>
                <a:spcPct val="0"/>
              </a:spcAft>
              <a:buChar char="•"/>
              <a:defRPr>
                <a:solidFill>
                  <a:schemeClr val="tx1"/>
                </a:solidFill>
                <a:latin typeface="GM Sans Regular" panose="02000503000000000004" pitchFamily="2" charset="0"/>
              </a:defRPr>
            </a:lvl7pPr>
            <a:lvl8pPr marL="2571750" indent="-209550" eaLnBrk="0" fontAlgn="base" hangingPunct="0">
              <a:spcBef>
                <a:spcPct val="25000"/>
              </a:spcBef>
              <a:spcAft>
                <a:spcPct val="0"/>
              </a:spcAft>
              <a:buChar char="•"/>
              <a:defRPr>
                <a:solidFill>
                  <a:schemeClr val="tx1"/>
                </a:solidFill>
                <a:latin typeface="GM Sans Regular" panose="02000503000000000004" pitchFamily="2" charset="0"/>
              </a:defRPr>
            </a:lvl8pPr>
            <a:lvl9pPr marL="3028950" indent="-209550" eaLnBrk="0" fontAlgn="base" hangingPunct="0">
              <a:spcBef>
                <a:spcPct val="25000"/>
              </a:spcBef>
              <a:spcAft>
                <a:spcPct val="0"/>
              </a:spcAft>
              <a:buChar char="•"/>
              <a:defRPr>
                <a:solidFill>
                  <a:schemeClr val="tx1"/>
                </a:solidFill>
                <a:latin typeface="GM Sans Regular" panose="02000503000000000004" pitchFamily="2" charset="0"/>
              </a:defRPr>
            </a:lvl9pPr>
          </a:lstStyle>
          <a:p>
            <a:pPr lvl="0" algn="ctr" defTabSz="914400">
              <a:spcBef>
                <a:spcPts val="0"/>
              </a:spcBef>
              <a:buNone/>
              <a:defRPr/>
            </a:pPr>
            <a:r>
              <a:rPr lang="en-US" altLang="en-US" sz="2000" dirty="0">
                <a:solidFill>
                  <a:srgbClr val="000000"/>
                </a:solidFill>
                <a:latin typeface="Arial" panose="020B0604020202020204" pitchFamily="34" charset="0"/>
                <a:cs typeface="Arial" panose="020B0604020202020204" pitchFamily="34" charset="0"/>
              </a:rPr>
              <a:t>Yagona </a:t>
            </a:r>
            <a:r>
              <a:rPr lang="en-US" altLang="en-US" sz="2000" dirty="0" err="1">
                <a:solidFill>
                  <a:srgbClr val="000000"/>
                </a:solidFill>
                <a:latin typeface="Arial" panose="020B0604020202020204" pitchFamily="34" charset="0"/>
                <a:cs typeface="Arial" panose="020B0604020202020204" pitchFamily="34" charset="0"/>
              </a:rPr>
              <a:t>aksiyador</a:t>
            </a:r>
            <a:r>
              <a:rPr lang="en-US" altLang="en-US" sz="2000" dirty="0">
                <a:solidFill>
                  <a:srgbClr val="000000"/>
                </a:solidFill>
                <a:latin typeface="Arial" panose="020B0604020202020204" pitchFamily="34" charset="0"/>
                <a:cs typeface="Arial" panose="020B0604020202020204" pitchFamily="34" charset="0"/>
              </a:rPr>
              <a:t> </a:t>
            </a:r>
            <a:r>
              <a:rPr kumimoji="0" lang="uz-Latn-UZ"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48-2024-06-sonli qaror</a:t>
            </a:r>
            <a:r>
              <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a:t>
            </a:r>
            <a:r>
              <a:rPr kumimoji="0" lang="uz-Latn-UZ"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ning 4-ilovasi</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2" name="Подзаголовок 2">
            <a:extLst>
              <a:ext uri="{FF2B5EF4-FFF2-40B4-BE49-F238E27FC236}">
                <a16:creationId xmlns:a16="http://schemas.microsoft.com/office/drawing/2014/main" id="{A7BEF360-CA5E-406D-822E-7EB40D9FF2AF}"/>
              </a:ext>
            </a:extLst>
          </p:cNvPr>
          <p:cNvSpPr txBox="1">
            <a:spLocks/>
          </p:cNvSpPr>
          <p:nvPr/>
        </p:nvSpPr>
        <p:spPr bwMode="auto">
          <a:xfrm>
            <a:off x="342107" y="2597150"/>
            <a:ext cx="8505824"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2203" tIns="84406" rIns="42203" bIns="84406" anchor="t"/>
          <a:lstStyle>
            <a:lvl1pPr>
              <a:spcBef>
                <a:spcPct val="50000"/>
              </a:spcBef>
              <a:buChar char="•"/>
              <a:defRPr sz="2000">
                <a:solidFill>
                  <a:schemeClr val="tx1"/>
                </a:solidFill>
                <a:latin typeface="GM Sans Regular" panose="02000503000000000004" pitchFamily="2" charset="0"/>
              </a:defRPr>
            </a:lvl1pPr>
            <a:lvl2pPr marL="114300">
              <a:spcBef>
                <a:spcPct val="50000"/>
              </a:spcBef>
              <a:buSzPct val="150000"/>
              <a:buChar char="•"/>
              <a:defRPr sz="2000">
                <a:solidFill>
                  <a:schemeClr val="tx1"/>
                </a:solidFill>
                <a:latin typeface="GM Sans Regular" panose="02000503000000000004" pitchFamily="2" charset="0"/>
              </a:defRPr>
            </a:lvl2pPr>
            <a:lvl3pPr marL="514350">
              <a:spcBef>
                <a:spcPct val="25000"/>
              </a:spcBef>
              <a:buChar char="•"/>
              <a:defRPr sz="2000">
                <a:solidFill>
                  <a:schemeClr val="tx1"/>
                </a:solidFill>
                <a:latin typeface="GM Sans Regular" panose="02000503000000000004" pitchFamily="2" charset="0"/>
              </a:defRPr>
            </a:lvl3pPr>
            <a:lvl4pPr marL="857250">
              <a:spcBef>
                <a:spcPct val="25000"/>
              </a:spcBef>
              <a:buChar char="•"/>
              <a:defRPr sz="2000">
                <a:solidFill>
                  <a:schemeClr val="tx1"/>
                </a:solidFill>
                <a:latin typeface="GM Sans Regular" panose="02000503000000000004" pitchFamily="2" charset="0"/>
              </a:defRPr>
            </a:lvl4pPr>
            <a:lvl5pPr marL="1200150">
              <a:spcBef>
                <a:spcPct val="25000"/>
              </a:spcBef>
              <a:buChar char="•"/>
              <a:defRPr sz="2000">
                <a:solidFill>
                  <a:schemeClr val="tx1"/>
                </a:solidFill>
                <a:latin typeface="GM Sans Regular" panose="02000503000000000004" pitchFamily="2" charset="0"/>
              </a:defRPr>
            </a:lvl5pPr>
            <a:lvl6pPr marL="1657350" eaLnBrk="0" fontAlgn="base" hangingPunct="0">
              <a:spcBef>
                <a:spcPct val="25000"/>
              </a:spcBef>
              <a:spcAft>
                <a:spcPct val="0"/>
              </a:spcAft>
              <a:buChar char="•"/>
              <a:defRPr sz="2000">
                <a:solidFill>
                  <a:schemeClr val="tx1"/>
                </a:solidFill>
                <a:latin typeface="GM Sans Regular" panose="02000503000000000004" pitchFamily="2" charset="0"/>
              </a:defRPr>
            </a:lvl6pPr>
            <a:lvl7pPr marL="2114550" eaLnBrk="0" fontAlgn="base" hangingPunct="0">
              <a:spcBef>
                <a:spcPct val="25000"/>
              </a:spcBef>
              <a:spcAft>
                <a:spcPct val="0"/>
              </a:spcAft>
              <a:buChar char="•"/>
              <a:defRPr sz="2000">
                <a:solidFill>
                  <a:schemeClr val="tx1"/>
                </a:solidFill>
                <a:latin typeface="GM Sans Regular" panose="02000503000000000004" pitchFamily="2" charset="0"/>
              </a:defRPr>
            </a:lvl7pPr>
            <a:lvl8pPr marL="2571750" eaLnBrk="0" fontAlgn="base" hangingPunct="0">
              <a:spcBef>
                <a:spcPct val="25000"/>
              </a:spcBef>
              <a:spcAft>
                <a:spcPct val="0"/>
              </a:spcAft>
              <a:buChar char="•"/>
              <a:defRPr sz="2000">
                <a:solidFill>
                  <a:schemeClr val="tx1"/>
                </a:solidFill>
                <a:latin typeface="GM Sans Regular" panose="02000503000000000004" pitchFamily="2" charset="0"/>
              </a:defRPr>
            </a:lvl8pPr>
            <a:lvl9pPr marL="3028950" eaLnBrk="0" fontAlgn="base" hangingPunct="0">
              <a:spcBef>
                <a:spcPct val="25000"/>
              </a:spcBef>
              <a:spcAft>
                <a:spcPct val="0"/>
              </a:spcAft>
              <a:buChar char="•"/>
              <a:defRPr sz="2000">
                <a:solidFill>
                  <a:schemeClr val="tx1"/>
                </a:solidFill>
                <a:latin typeface="GM Sans Regular" panose="02000503000000000004" pitchFamily="2" charset="0"/>
              </a:defRPr>
            </a:lvl9pPr>
          </a:lstStyle>
          <a:p>
            <a:pPr algn="ctr" defTabSz="914400" fontAlgn="ctr">
              <a:buNone/>
              <a:defRPr/>
            </a:pPr>
            <a:endParaRPr lang="uz-Latn-UZ" b="1" dirty="0">
              <a:solidFill>
                <a:schemeClr val="dk1"/>
              </a:solidFill>
              <a:latin typeface="Arial" panose="020B0604020202020204" pitchFamily="34" charset="0"/>
              <a:cs typeface="Arial" panose="020B0604020202020204" pitchFamily="34" charset="0"/>
            </a:endParaRPr>
          </a:p>
          <a:p>
            <a:pPr algn="ctr" defTabSz="914400" fontAlgn="ctr">
              <a:buNone/>
              <a:defRPr/>
            </a:pPr>
            <a:r>
              <a:rPr lang="en-GB" b="1" dirty="0">
                <a:latin typeface="Arial" panose="020B0604020202020204" pitchFamily="34" charset="0"/>
                <a:cs typeface="Arial" panose="020B0604020202020204" pitchFamily="34" charset="0"/>
              </a:rPr>
              <a:t>202</a:t>
            </a:r>
            <a:r>
              <a:rPr lang="uz-Latn-UZ" b="1" dirty="0">
                <a:latin typeface="Arial" panose="020B0604020202020204" pitchFamily="34" charset="0"/>
                <a:cs typeface="Arial" panose="020B0604020202020204" pitchFamily="34" charset="0"/>
              </a:rPr>
              <a:t>4-YIL</a:t>
            </a:r>
            <a:r>
              <a:rPr lang="en-GB" b="1" dirty="0">
                <a:latin typeface="Arial" panose="020B0604020202020204" pitchFamily="34" charset="0"/>
                <a:cs typeface="Arial" panose="020B0604020202020204" pitchFamily="34" charset="0"/>
              </a:rPr>
              <a:t> UCHUN </a:t>
            </a:r>
            <a:r>
              <a:rPr lang="uz-Latn-UZ" b="1" dirty="0">
                <a:latin typeface="Arial" panose="020B0604020202020204" pitchFamily="34" charset="0"/>
                <a:cs typeface="Arial" panose="020B0604020202020204" pitchFamily="34" charset="0"/>
              </a:rPr>
              <a:t>KOMPANIYA BIZNES-REJASI</a:t>
            </a:r>
            <a:endParaRPr lang="ru-RU" dirty="0">
              <a:solidFill>
                <a:srgbClr val="000000"/>
              </a:solidFill>
              <a:latin typeface="Arial" panose="020B0604020202020204" pitchFamily="34" charset="0"/>
              <a:ea typeface="Batang" panose="02030600000101010101" pitchFamily="18" charset="-127"/>
              <a:cs typeface="Arial" panose="020B0604020202020204" pitchFamily="34" charset="0"/>
            </a:endParaRPr>
          </a:p>
        </p:txBody>
      </p:sp>
    </p:spTree>
    <p:extLst>
      <p:ext uri="{BB962C8B-B14F-4D97-AF65-F5344CB8AC3E}">
        <p14:creationId xmlns:p14="http://schemas.microsoft.com/office/powerpoint/2010/main" val="1017595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0491-1568-4CCD-8F36-BDE7379CAD63}"/>
              </a:ext>
            </a:extLst>
          </p:cNvPr>
          <p:cNvSpPr>
            <a:spLocks noGrp="1"/>
          </p:cNvSpPr>
          <p:nvPr>
            <p:ph type="title"/>
          </p:nvPr>
        </p:nvSpPr>
        <p:spPr/>
        <p:txBody>
          <a:bodyPr/>
          <a:lstStyle/>
          <a:p>
            <a:r>
              <a:rPr lang="en-US" sz="1400" dirty="0"/>
              <a:t>2024</a:t>
            </a:r>
            <a:r>
              <a:rPr lang="uz-Latn-UZ" sz="1400" dirty="0"/>
              <a:t>-</a:t>
            </a:r>
            <a:r>
              <a:rPr lang="en-US" sz="1400" dirty="0" err="1"/>
              <a:t>yil</a:t>
            </a:r>
            <a:r>
              <a:rPr lang="en-US" sz="1400" dirty="0"/>
              <a:t> </a:t>
            </a:r>
            <a:r>
              <a:rPr lang="en-US" sz="1400" dirty="0" err="1"/>
              <a:t>uchun</a:t>
            </a:r>
            <a:r>
              <a:rPr lang="en-US" sz="1400" dirty="0"/>
              <a:t> </a:t>
            </a:r>
            <a:r>
              <a:rPr lang="en-US" sz="1400" dirty="0" err="1"/>
              <a:t>xarajatlarni</a:t>
            </a:r>
            <a:r>
              <a:rPr lang="en-US" sz="1400" dirty="0"/>
              <a:t> </a:t>
            </a:r>
            <a:r>
              <a:rPr lang="en-US" sz="1400" dirty="0" err="1"/>
              <a:t>kamaytirish</a:t>
            </a:r>
            <a:endParaRPr lang="en-US" sz="1400" dirty="0"/>
          </a:p>
        </p:txBody>
      </p:sp>
      <p:sp>
        <p:nvSpPr>
          <p:cNvPr id="4" name="Slide Number Placeholder 3">
            <a:extLst>
              <a:ext uri="{FF2B5EF4-FFF2-40B4-BE49-F238E27FC236}">
                <a16:creationId xmlns:a16="http://schemas.microsoft.com/office/drawing/2014/main" id="{35A0E711-2DE2-4DB0-950B-34CA430B6130}"/>
              </a:ext>
            </a:extLst>
          </p:cNvPr>
          <p:cNvSpPr>
            <a:spLocks noGrp="1"/>
          </p:cNvSpPr>
          <p:nvPr>
            <p:ph type="sldNum" sz="quarter" idx="12"/>
          </p:nvPr>
        </p:nvSpPr>
        <p:spPr/>
        <p:txBody>
          <a:bodyPr/>
          <a:lstStyle/>
          <a:p>
            <a:fld id="{1354BD52-9AEB-47A1-BEEE-8060037B36A9}" type="slidenum">
              <a:rPr lang="en-US" smtClean="0"/>
              <a:t>10</a:t>
            </a:fld>
            <a:endParaRPr lang="en-US"/>
          </a:p>
        </p:txBody>
      </p:sp>
      <p:graphicFrame>
        <p:nvGraphicFramePr>
          <p:cNvPr id="10" name="Content Placeholder 9">
            <a:extLst>
              <a:ext uri="{FF2B5EF4-FFF2-40B4-BE49-F238E27FC236}">
                <a16:creationId xmlns:a16="http://schemas.microsoft.com/office/drawing/2014/main" id="{A0A47794-E4B5-4955-B196-AA17283C0C43}"/>
              </a:ext>
            </a:extLst>
          </p:cNvPr>
          <p:cNvGraphicFramePr>
            <a:graphicFrameLocks noGrp="1"/>
          </p:cNvGraphicFramePr>
          <p:nvPr>
            <p:ph idx="1"/>
            <p:extLst/>
          </p:nvPr>
        </p:nvGraphicFramePr>
        <p:xfrm>
          <a:off x="335280" y="1107440"/>
          <a:ext cx="8501204" cy="3709195"/>
        </p:xfrm>
        <a:graphic>
          <a:graphicData uri="http://schemas.openxmlformats.org/drawingml/2006/table">
            <a:tbl>
              <a:tblPr firstRow="1" bandRow="1"/>
              <a:tblGrid>
                <a:gridCol w="7570884">
                  <a:extLst>
                    <a:ext uri="{9D8B030D-6E8A-4147-A177-3AD203B41FA5}">
                      <a16:colId xmlns:a16="http://schemas.microsoft.com/office/drawing/2014/main" val="3770999749"/>
                    </a:ext>
                  </a:extLst>
                </a:gridCol>
                <a:gridCol w="930320">
                  <a:extLst>
                    <a:ext uri="{9D8B030D-6E8A-4147-A177-3AD203B41FA5}">
                      <a16:colId xmlns:a16="http://schemas.microsoft.com/office/drawing/2014/main" val="1681895844"/>
                    </a:ext>
                  </a:extLst>
                </a:gridCol>
              </a:tblGrid>
              <a:tr h="1473278">
                <a:tc>
                  <a:txBody>
                    <a:bodyPr/>
                    <a:lstStyle/>
                    <a:p>
                      <a:pPr algn="ctr" rtl="0" fontAlgn="ctr"/>
                      <a:r>
                        <a:rPr lang="en-US" sz="1100" b="1" i="0" u="none" strike="noStrike">
                          <a:solidFill>
                            <a:srgbClr val="000000"/>
                          </a:solidFill>
                          <a:effectLst/>
                          <a:latin typeface="Verdana" panose="020B0604030504040204" pitchFamily="34" charset="0"/>
                        </a:rPr>
                        <a:t>Xarajatlarni kamaytirish chora-tadbirlari</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B4C7E7"/>
                    </a:solidFill>
                  </a:tcPr>
                </a:tc>
                <a:tc>
                  <a:txBody>
                    <a:bodyPr/>
                    <a:lstStyle/>
                    <a:p>
                      <a:pPr algn="ctr" rtl="0" fontAlgn="ctr"/>
                      <a:r>
                        <a:rPr lang="en-US" sz="1100" b="1" i="0" u="none" strike="noStrike">
                          <a:solidFill>
                            <a:srgbClr val="000000"/>
                          </a:solidFill>
                          <a:effectLst/>
                          <a:latin typeface="Verdana" panose="020B0604030504040204" pitchFamily="34" charset="0"/>
                        </a:rPr>
                        <a:t>Mln. Som</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B4C7E7"/>
                    </a:solidFill>
                  </a:tcPr>
                </a:tc>
                <a:extLst>
                  <a:ext uri="{0D108BD9-81ED-4DB2-BD59-A6C34878D82A}">
                    <a16:rowId xmlns:a16="http://schemas.microsoft.com/office/drawing/2014/main" val="1594232586"/>
                  </a:ext>
                </a:extLst>
              </a:tr>
              <a:tr h="450650">
                <a:tc>
                  <a:txBody>
                    <a:bodyPr/>
                    <a:lstStyle/>
                    <a:p>
                      <a:pPr algn="l" rtl="0" fontAlgn="ctr"/>
                      <a:r>
                        <a:rPr lang="en-US" sz="1100" b="0" i="0" u="none" strike="noStrike">
                          <a:solidFill>
                            <a:srgbClr val="000000"/>
                          </a:solidFill>
                          <a:effectLst/>
                          <a:latin typeface="Verdana" panose="020B0604030504040204" pitchFamily="34" charset="0"/>
                        </a:rPr>
                        <a:t>I. To'g'ridan-to'g'ri xarajatlarni kamaytirish chora-tadbirlari (energiya tejamkorligi)</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Verdana" panose="020B0604030504040204" pitchFamily="34" charset="0"/>
                        </a:rPr>
                        <a:t>1,518.06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562396814"/>
                  </a:ext>
                </a:extLst>
              </a:tr>
              <a:tr h="450650">
                <a:tc>
                  <a:txBody>
                    <a:bodyPr/>
                    <a:lstStyle/>
                    <a:p>
                      <a:pPr algn="l" rtl="0" fontAlgn="ctr"/>
                      <a:r>
                        <a:rPr lang="en-US" sz="1100" b="0" i="0" u="none" strike="noStrike">
                          <a:solidFill>
                            <a:srgbClr val="000000"/>
                          </a:solidFill>
                          <a:effectLst/>
                          <a:latin typeface="Verdana" panose="020B0604030504040204" pitchFamily="34" charset="0"/>
                        </a:rPr>
                        <a:t>Xom ashyo, materiallar va butlovchi qismlarni xarid qilish jarayonlarini optimallashtirish, xarajatlarni tartibga solish</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Verdana" panose="020B0604030504040204" pitchFamily="34" charset="0"/>
                        </a:rPr>
                        <a:t>133,359.94</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282893330"/>
                  </a:ext>
                </a:extLst>
              </a:tr>
              <a:tr h="450650">
                <a:tc>
                  <a:txBody>
                    <a:bodyPr/>
                    <a:lstStyle/>
                    <a:p>
                      <a:pPr algn="l" rtl="0" fontAlgn="ctr"/>
                      <a:r>
                        <a:rPr lang="en-US" sz="1100" b="0" i="0" u="none" strike="noStrike">
                          <a:solidFill>
                            <a:srgbClr val="000000"/>
                          </a:solidFill>
                          <a:effectLst/>
                          <a:latin typeface="Verdana" panose="020B0604030504040204" pitchFamily="34" charset="0"/>
                        </a:rPr>
                        <a:t>II. Ishlab chiqarishning bilvosita xarajatlarini kamaytirish choralari (transport va bilvosita)</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Verdana" panose="020B0604030504040204" pitchFamily="34" charset="0"/>
                        </a:rPr>
                        <a:t>55,882.56</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990389583"/>
                  </a:ext>
                </a:extLst>
              </a:tr>
              <a:tr h="450650">
                <a:tc>
                  <a:txBody>
                    <a:bodyPr/>
                    <a:lstStyle/>
                    <a:p>
                      <a:pPr algn="l" rtl="0" fontAlgn="ctr"/>
                      <a:r>
                        <a:rPr lang="en-US" sz="1100" b="0" i="0" u="none" strike="noStrike">
                          <a:solidFill>
                            <a:srgbClr val="000000"/>
                          </a:solidFill>
                          <a:effectLst/>
                          <a:latin typeface="Verdana" panose="020B0604030504040204" pitchFamily="34" charset="0"/>
                        </a:rPr>
                        <a:t>III. Qo'shimcha xarajatlarning bilvosita xarajatlarini kamaytirish choralari</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Verdana" panose="020B0604030504040204" pitchFamily="34" charset="0"/>
                        </a:rPr>
                        <a:t>150.00</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11800780"/>
                  </a:ext>
                </a:extLst>
              </a:tr>
              <a:tr h="433317">
                <a:tc>
                  <a:txBody>
                    <a:bodyPr/>
                    <a:lstStyle/>
                    <a:p>
                      <a:pPr algn="ctr" rtl="0" fontAlgn="ctr"/>
                      <a:r>
                        <a:rPr lang="en-US" sz="1100" b="1" i="0" u="none" strike="noStrike">
                          <a:solidFill>
                            <a:srgbClr val="000000"/>
                          </a:solidFill>
                          <a:effectLst/>
                          <a:latin typeface="Verdana" panose="020B0604030504040204" pitchFamily="34" charset="0"/>
                        </a:rPr>
                        <a:t>Jami:</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4C7E7"/>
                    </a:solidFill>
                  </a:tcPr>
                </a:tc>
                <a:tc>
                  <a:txBody>
                    <a:bodyPr/>
                    <a:lstStyle/>
                    <a:p>
                      <a:pPr algn="ctr" rtl="0" fontAlgn="ctr"/>
                      <a:r>
                        <a:rPr lang="en-US" sz="1100" b="1" i="0" u="none" strike="noStrike" dirty="0">
                          <a:solidFill>
                            <a:srgbClr val="000000"/>
                          </a:solidFill>
                          <a:effectLst/>
                          <a:latin typeface="Verdana" panose="020B0604030504040204" pitchFamily="34" charset="0"/>
                        </a:rPr>
                        <a:t>190,910.55</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4C7E7"/>
                    </a:solidFill>
                  </a:tcPr>
                </a:tc>
                <a:extLst>
                  <a:ext uri="{0D108BD9-81ED-4DB2-BD59-A6C34878D82A}">
                    <a16:rowId xmlns:a16="http://schemas.microsoft.com/office/drawing/2014/main" val="1810536516"/>
                  </a:ext>
                </a:extLst>
              </a:tr>
            </a:tbl>
          </a:graphicData>
        </a:graphic>
      </p:graphicFrame>
    </p:spTree>
    <p:extLst>
      <p:ext uri="{BB962C8B-B14F-4D97-AF65-F5344CB8AC3E}">
        <p14:creationId xmlns:p14="http://schemas.microsoft.com/office/powerpoint/2010/main" val="224949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0491-1568-4CCD-8F36-BDE7379CAD63}"/>
              </a:ext>
            </a:extLst>
          </p:cNvPr>
          <p:cNvSpPr>
            <a:spLocks noGrp="1"/>
          </p:cNvSpPr>
          <p:nvPr>
            <p:ph type="title"/>
          </p:nvPr>
        </p:nvSpPr>
        <p:spPr/>
        <p:txBody>
          <a:bodyPr/>
          <a:lstStyle/>
          <a:p>
            <a:r>
              <a:rPr lang="en-US" sz="1400" dirty="0"/>
              <a:t>2024</a:t>
            </a:r>
            <a:r>
              <a:rPr lang="uz-Latn-UZ" sz="1400" dirty="0"/>
              <a:t>-</a:t>
            </a:r>
            <a:r>
              <a:rPr lang="en-US" sz="1400" dirty="0" err="1"/>
              <a:t>yil</a:t>
            </a:r>
            <a:r>
              <a:rPr lang="en-US" sz="1400" dirty="0"/>
              <a:t> </a:t>
            </a:r>
            <a:r>
              <a:rPr lang="en-US" sz="1400" dirty="0" err="1"/>
              <a:t>uchun</a:t>
            </a:r>
            <a:r>
              <a:rPr lang="en-US" sz="1400" dirty="0"/>
              <a:t> </a:t>
            </a:r>
            <a:r>
              <a:rPr lang="en-US" sz="1400" dirty="0" err="1"/>
              <a:t>xarajatlarni</a:t>
            </a:r>
            <a:r>
              <a:rPr lang="en-US" sz="1400" dirty="0"/>
              <a:t> </a:t>
            </a:r>
            <a:r>
              <a:rPr lang="en-US" sz="1400" dirty="0" err="1"/>
              <a:t>kamaytirish</a:t>
            </a:r>
            <a:endParaRPr lang="en-US" sz="1400" dirty="0"/>
          </a:p>
        </p:txBody>
      </p:sp>
      <p:sp>
        <p:nvSpPr>
          <p:cNvPr id="4" name="Slide Number Placeholder 3">
            <a:extLst>
              <a:ext uri="{FF2B5EF4-FFF2-40B4-BE49-F238E27FC236}">
                <a16:creationId xmlns:a16="http://schemas.microsoft.com/office/drawing/2014/main" id="{35A0E711-2DE2-4DB0-950B-34CA430B6130}"/>
              </a:ext>
            </a:extLst>
          </p:cNvPr>
          <p:cNvSpPr>
            <a:spLocks noGrp="1"/>
          </p:cNvSpPr>
          <p:nvPr>
            <p:ph type="sldNum" sz="quarter" idx="12"/>
          </p:nvPr>
        </p:nvSpPr>
        <p:spPr/>
        <p:txBody>
          <a:bodyPr/>
          <a:lstStyle/>
          <a:p>
            <a:fld id="{1354BD52-9AEB-47A1-BEEE-8060037B36A9}" type="slidenum">
              <a:rPr lang="en-US" smtClean="0"/>
              <a:t>11</a:t>
            </a:fld>
            <a:endParaRPr lang="en-US"/>
          </a:p>
        </p:txBody>
      </p:sp>
      <p:graphicFrame>
        <p:nvGraphicFramePr>
          <p:cNvPr id="17" name="Table 16">
            <a:extLst>
              <a:ext uri="{FF2B5EF4-FFF2-40B4-BE49-F238E27FC236}">
                <a16:creationId xmlns:a16="http://schemas.microsoft.com/office/drawing/2014/main" id="{A5C4D481-4138-449F-A111-1FA521E02B3F}"/>
              </a:ext>
            </a:extLst>
          </p:cNvPr>
          <p:cNvGraphicFramePr>
            <a:graphicFrameLocks noGrp="1"/>
          </p:cNvGraphicFramePr>
          <p:nvPr>
            <p:extLst/>
          </p:nvPr>
        </p:nvGraphicFramePr>
        <p:xfrm>
          <a:off x="272023" y="912852"/>
          <a:ext cx="5219014" cy="5538421"/>
        </p:xfrm>
        <a:graphic>
          <a:graphicData uri="http://schemas.openxmlformats.org/drawingml/2006/table">
            <a:tbl>
              <a:tblPr/>
              <a:tblGrid>
                <a:gridCol w="611604">
                  <a:extLst>
                    <a:ext uri="{9D8B030D-6E8A-4147-A177-3AD203B41FA5}">
                      <a16:colId xmlns:a16="http://schemas.microsoft.com/office/drawing/2014/main" val="3012903767"/>
                    </a:ext>
                  </a:extLst>
                </a:gridCol>
                <a:gridCol w="1304753">
                  <a:extLst>
                    <a:ext uri="{9D8B030D-6E8A-4147-A177-3AD203B41FA5}">
                      <a16:colId xmlns:a16="http://schemas.microsoft.com/office/drawing/2014/main" val="2649213468"/>
                    </a:ext>
                  </a:extLst>
                </a:gridCol>
                <a:gridCol w="3302657">
                  <a:extLst>
                    <a:ext uri="{9D8B030D-6E8A-4147-A177-3AD203B41FA5}">
                      <a16:colId xmlns:a16="http://schemas.microsoft.com/office/drawing/2014/main" val="3342482675"/>
                    </a:ext>
                  </a:extLst>
                </a:gridCol>
              </a:tblGrid>
              <a:tr h="134203">
                <a:tc>
                  <a:txBody>
                    <a:bodyPr/>
                    <a:lstStyle/>
                    <a:p>
                      <a:pPr algn="ctr" rtl="0" fontAlgn="ctr"/>
                      <a:r>
                        <a:rPr lang="en-US" sz="700" b="1" i="0" u="none" strike="noStrike">
                          <a:solidFill>
                            <a:srgbClr val="000000"/>
                          </a:solidFill>
                          <a:effectLst/>
                          <a:latin typeface="Verdana" panose="020B0604030504040204" pitchFamily="34" charset="0"/>
                        </a:rPr>
                        <a: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Xarajat turi</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Amalga oshirish mexanizmi</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1330543782"/>
                  </a:ext>
                </a:extLst>
              </a:tr>
              <a:tr h="134203">
                <a:tc>
                  <a:txBody>
                    <a:bodyPr/>
                    <a:lstStyle/>
                    <a:p>
                      <a:pPr algn="ctr" rtl="0" fontAlgn="ctr"/>
                      <a:r>
                        <a:rPr lang="en-US" sz="7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24016250"/>
                  </a:ext>
                </a:extLst>
              </a:tr>
              <a:tr h="170334">
                <a:tc gridSpan="3">
                  <a:txBody>
                    <a:bodyPr/>
                    <a:lstStyle/>
                    <a:p>
                      <a:pPr algn="ctr" rtl="0" fontAlgn="ctr"/>
                      <a:r>
                        <a:rPr lang="en-US" sz="700" b="1" i="0" u="none" strike="noStrike">
                          <a:solidFill>
                            <a:srgbClr val="000000"/>
                          </a:solidFill>
                          <a:effectLst/>
                          <a:latin typeface="Verdana" panose="020B0604030504040204" pitchFamily="34" charset="0"/>
                        </a:rPr>
                        <a:t>I. Bevosita xarajatlarni kamaytirish chora-tadbirlari</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55587008"/>
                  </a:ext>
                </a:extLst>
              </a:tr>
              <a:tr h="536808">
                <a:tc>
                  <a:txBody>
                    <a:bodyPr/>
                    <a:lstStyle/>
                    <a:p>
                      <a:pPr algn="ctr" fontAlgn="ctr"/>
                      <a:r>
                        <a:rPr lang="en-US" sz="900" b="0" i="0" u="none" strike="noStrike">
                          <a:solidFill>
                            <a:srgbClr val="000000"/>
                          </a:solidFill>
                          <a:effectLst/>
                          <a:latin typeface="Calibri" panose="020F0502020204030204" pitchFamily="34" charset="0"/>
                        </a:rPr>
                        <a:t>1.1.1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1" u="none" strike="noStrike">
                          <a:solidFill>
                            <a:srgbClr val="000000"/>
                          </a:solidFill>
                          <a:effectLst/>
                          <a:latin typeface="Calibri" panose="020F0502020204030204" pitchFamily="34" charset="0"/>
                        </a:rPr>
                        <a:t>Elektroenergiya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a:solidFill>
                            <a:srgbClr val="000000"/>
                          </a:solidFill>
                          <a:effectLst/>
                          <a:latin typeface="Calibri" panose="020F0502020204030204" pitchFamily="34" charset="0"/>
                        </a:rPr>
                        <a:t>500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quvvatga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ega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quyosh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panellarini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o'rnatish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Tejamkorlik</a:t>
                      </a:r>
                      <a:r>
                        <a:rPr lang="en-US" sz="900" b="0" i="0" u="none" strike="noStrike" dirty="0">
                          <a:solidFill>
                            <a:srgbClr val="000000"/>
                          </a:solidFill>
                          <a:effectLst/>
                          <a:latin typeface="Calibri" panose="020F0502020204030204" pitchFamily="34" charset="0"/>
                        </a:rPr>
                        <a:t>: 500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- 30% = 350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*8 </a:t>
                      </a:r>
                      <a:r>
                        <a:rPr lang="en-US" sz="900" b="0" i="0" u="none" strike="noStrike" dirty="0" err="1">
                          <a:solidFill>
                            <a:srgbClr val="000000"/>
                          </a:solidFill>
                          <a:effectLst/>
                          <a:latin typeface="Calibri" panose="020F0502020204030204" pitchFamily="34" charset="0"/>
                        </a:rPr>
                        <a:t>soat</a:t>
                      </a:r>
                      <a:r>
                        <a:rPr lang="en-US" sz="900" b="0" i="0" u="none" strike="noStrike" dirty="0">
                          <a:solidFill>
                            <a:srgbClr val="000000"/>
                          </a:solidFill>
                          <a:effectLst/>
                          <a:latin typeface="Calibri" panose="020F0502020204030204" pitchFamily="34" charset="0"/>
                        </a:rPr>
                        <a:t>*30 </a:t>
                      </a:r>
                      <a:r>
                        <a:rPr lang="en-US" sz="900" b="0" i="0" u="none" strike="noStrike" dirty="0" err="1">
                          <a:solidFill>
                            <a:srgbClr val="000000"/>
                          </a:solidFill>
                          <a:effectLst/>
                          <a:latin typeface="Calibri" panose="020F0502020204030204" pitchFamily="34" charset="0"/>
                        </a:rPr>
                        <a:t>kun</a:t>
                      </a:r>
                      <a:r>
                        <a:rPr lang="en-US" sz="900" b="0" i="0" u="none" strike="noStrike" dirty="0">
                          <a:solidFill>
                            <a:srgbClr val="000000"/>
                          </a:solidFill>
                          <a:effectLst/>
                          <a:latin typeface="Calibri" panose="020F0502020204030204" pitchFamily="34" charset="0"/>
                        </a:rPr>
                        <a:t>* 6 oy = 504 000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6 oy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91322937"/>
                  </a:ext>
                </a:extLst>
              </a:tr>
              <a:tr h="671011">
                <a:tc>
                  <a:txBody>
                    <a:bodyPr/>
                    <a:lstStyle/>
                    <a:p>
                      <a:pPr algn="ctr" fontAlgn="ctr"/>
                      <a:r>
                        <a:rPr lang="en-US" sz="900" b="0" i="1" u="none" strike="noStrike" dirty="0">
                          <a:solidFill>
                            <a:srgbClr val="000000"/>
                          </a:solidFill>
                          <a:effectLst/>
                          <a:latin typeface="Calibri" panose="020F0502020204030204" pitchFamily="34" charset="0"/>
                        </a:rPr>
                        <a:t>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1" u="none" strike="noStrike" dirty="0" err="1">
                          <a:solidFill>
                            <a:srgbClr val="000000"/>
                          </a:solidFill>
                          <a:effectLst/>
                          <a:latin typeface="Calibri" panose="020F0502020204030204" pitchFamily="34" charset="0"/>
                        </a:rPr>
                        <a:t>Elektroenergiya</a:t>
                      </a:r>
                      <a:endParaRPr lang="en-US" sz="900" b="0" i="1"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180 </a:t>
                      </a:r>
                      <a:r>
                        <a:rPr lang="en-US" sz="900" b="0" i="0" u="none" strike="noStrike" dirty="0" err="1">
                          <a:solidFill>
                            <a:srgbClr val="000000"/>
                          </a:solidFill>
                          <a:effectLst/>
                          <a:latin typeface="Calibri" panose="020F0502020204030204" pitchFamily="34" charset="0"/>
                        </a:rPr>
                        <a:t>dona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miqdorda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quyosh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panellari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va</a:t>
                      </a:r>
                      <a:r>
                        <a:rPr lang="en-US" sz="900" b="0" i="0" u="none" strike="noStrike" dirty="0">
                          <a:solidFill>
                            <a:srgbClr val="000000"/>
                          </a:solidFill>
                          <a:effectLst/>
                          <a:latin typeface="Calibri" panose="020F0502020204030204" pitchFamily="34" charset="0"/>
                        </a:rPr>
                        <a:t> 150 Vt </a:t>
                      </a:r>
                      <a:r>
                        <a:rPr lang="en-US" sz="900" b="0" i="0" u="none" strike="noStrike" dirty="0" err="1">
                          <a:solidFill>
                            <a:srgbClr val="000000"/>
                          </a:solidFill>
                          <a:effectLst/>
                          <a:latin typeface="Calibri" panose="020F0502020204030204" pitchFamily="34" charset="0"/>
                        </a:rPr>
                        <a:t>batareyalar</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bilan</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ko'cha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chiroqlarini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o'rnatish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Tejamkorlik</a:t>
                      </a:r>
                      <a:r>
                        <a:rPr lang="en-US" sz="900" b="0" i="0" u="none" strike="noStrike" dirty="0">
                          <a:solidFill>
                            <a:srgbClr val="000000"/>
                          </a:solidFill>
                          <a:effectLst/>
                          <a:latin typeface="Calibri" panose="020F0502020204030204" pitchFamily="34" charset="0"/>
                        </a:rPr>
                        <a:t>: 180pcs*150W=27kW*10soats*30*6oys=48,600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a:t>
                      </a:r>
                      <a:r>
                        <a:rPr lang="en-US" sz="900" b="0" i="0" u="none" strike="noStrike" dirty="0" err="1">
                          <a:solidFill>
                            <a:srgbClr val="000000"/>
                          </a:solidFill>
                          <a:effectLst/>
                          <a:latin typeface="Calibri" panose="020F0502020204030204" pitchFamily="34" charset="0"/>
                        </a:rPr>
                        <a:t>yil</a:t>
                      </a:r>
                      <a:endParaRPr lang="en-US" sz="9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55490680"/>
                  </a:ext>
                </a:extLst>
              </a:tr>
              <a:tr h="536808">
                <a:tc>
                  <a:txBody>
                    <a:bodyPr/>
                    <a:lstStyle/>
                    <a:p>
                      <a:pPr algn="ctr" fontAlgn="ctr"/>
                      <a:r>
                        <a:rPr lang="en-US" sz="900" b="0" i="0" u="none" strike="noStrike">
                          <a:solidFill>
                            <a:srgbClr val="000000"/>
                          </a:solidFill>
                          <a:effectLst/>
                          <a:latin typeface="Calibri" panose="020F0502020204030204" pitchFamily="34" charset="0"/>
                        </a:rPr>
                        <a:t>1.1.3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1" u="none" strike="noStrike">
                          <a:solidFill>
                            <a:srgbClr val="000000"/>
                          </a:solidFill>
                          <a:effectLst/>
                          <a:latin typeface="Calibri" panose="020F0502020204030204" pitchFamily="34" charset="0"/>
                        </a:rPr>
                        <a:t>Elektroenergiya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err="1">
                          <a:solidFill>
                            <a:srgbClr val="000000"/>
                          </a:solidFill>
                          <a:effectLst/>
                          <a:latin typeface="Calibri" panose="020F0502020204030204" pitchFamily="34" charset="0"/>
                        </a:rPr>
                        <a:t>Ko'cha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va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ofis</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yoritgichlarini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yoqish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uchun</a:t>
                      </a:r>
                      <a:r>
                        <a:rPr lang="en-US" sz="900" b="0" i="0" u="none" strike="noStrike" dirty="0">
                          <a:solidFill>
                            <a:srgbClr val="000000"/>
                          </a:solidFill>
                          <a:effectLst/>
                          <a:latin typeface="Calibri" panose="020F0502020204030204" pitchFamily="34" charset="0"/>
                        </a:rPr>
                        <a:t> harakat </a:t>
                      </a:r>
                      <a:r>
                        <a:rPr lang="en-US" sz="900" b="0" i="0" u="none" strike="noStrike" dirty="0" err="1">
                          <a:solidFill>
                            <a:srgbClr val="000000"/>
                          </a:solidFill>
                          <a:effectLst/>
                          <a:latin typeface="Calibri" panose="020F0502020204030204" pitchFamily="34" charset="0"/>
                        </a:rPr>
                        <a:t>sensorlarini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o'rnatish</a:t>
                      </a:r>
                      <a:r>
                        <a:rPr lang="en-US" sz="900" b="0" i="0" u="none" strike="noStrike" dirty="0">
                          <a:solidFill>
                            <a:srgbClr val="000000"/>
                          </a:solidFill>
                          <a:effectLst/>
                          <a:latin typeface="Calibri" panose="020F0502020204030204" pitchFamily="34" charset="0"/>
                        </a:rPr>
                        <a:t>, 30 </a:t>
                      </a:r>
                      <a:r>
                        <a:rPr lang="en-US" sz="900" b="0" i="0" u="none" strike="noStrike" dirty="0" err="1">
                          <a:solidFill>
                            <a:srgbClr val="000000"/>
                          </a:solidFill>
                          <a:effectLst/>
                          <a:latin typeface="Calibri" panose="020F0502020204030204" pitchFamily="34" charset="0"/>
                        </a:rPr>
                        <a:t>dona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Tejamkorlik</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Yoritish</a:t>
                      </a:r>
                      <a:r>
                        <a:rPr lang="en-US" sz="900" b="0" i="0" u="none" strike="noStrike" dirty="0">
                          <a:solidFill>
                            <a:srgbClr val="000000"/>
                          </a:solidFill>
                          <a:effectLst/>
                          <a:latin typeface="Calibri" panose="020F0502020204030204" pitchFamily="34" charset="0"/>
                        </a:rPr>
                        <a:t> 15kW≈70% </a:t>
                      </a:r>
                      <a:r>
                        <a:rPr lang="en-US" sz="900" b="0" i="0" u="none" strike="noStrike" dirty="0" err="1">
                          <a:solidFill>
                            <a:srgbClr val="000000"/>
                          </a:solidFill>
                          <a:effectLst/>
                          <a:latin typeface="Calibri" panose="020F0502020204030204" pitchFamily="34" charset="0"/>
                        </a:rPr>
                        <a:t>tejamkorlik</a:t>
                      </a:r>
                      <a:r>
                        <a:rPr lang="en-US" sz="900" b="0" i="0" u="none" strike="noStrike" dirty="0">
                          <a:solidFill>
                            <a:srgbClr val="000000"/>
                          </a:solidFill>
                          <a:effectLst/>
                          <a:latin typeface="Calibri" panose="020F0502020204030204" pitchFamily="34" charset="0"/>
                        </a:rPr>
                        <a:t> = 10,5kVt*12soat*30kun*12oy=45360kVt/</a:t>
                      </a:r>
                      <a:r>
                        <a:rPr lang="en-US" sz="900" b="0" i="0" u="none" strike="noStrike" dirty="0" err="1">
                          <a:solidFill>
                            <a:srgbClr val="000000"/>
                          </a:solidFill>
                          <a:effectLst/>
                          <a:latin typeface="Calibri" panose="020F0502020204030204" pitchFamily="34" charset="0"/>
                        </a:rPr>
                        <a:t>yil</a:t>
                      </a:r>
                      <a:endParaRPr lang="en-US" sz="9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09707887"/>
                  </a:ext>
                </a:extLst>
              </a:tr>
              <a:tr h="402606">
                <a:tc>
                  <a:txBody>
                    <a:bodyPr/>
                    <a:lstStyle/>
                    <a:p>
                      <a:pPr algn="ctr" fontAlgn="ctr"/>
                      <a:r>
                        <a:rPr lang="en-US" sz="900" b="0" i="1" u="none" strike="noStrike" dirty="0">
                          <a:solidFill>
                            <a:srgbClr val="000000"/>
                          </a:solidFill>
                          <a:effectLst/>
                          <a:latin typeface="Calibri" panose="020F0502020204030204" pitchFamily="34" charset="0"/>
                        </a:rPr>
                        <a:t>1.1.4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1" u="none" strike="noStrike" dirty="0" err="1">
                          <a:solidFill>
                            <a:srgbClr val="000000"/>
                          </a:solidFill>
                          <a:effectLst/>
                          <a:latin typeface="Calibri" panose="020F0502020204030204" pitchFamily="34" charset="0"/>
                        </a:rPr>
                        <a:t>Elektroenergiya</a:t>
                      </a:r>
                      <a:endParaRPr lang="en-US" sz="900" b="0" i="1"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20 </a:t>
                      </a:r>
                      <a:r>
                        <a:rPr lang="en-US" sz="900" b="0" i="0" u="none" strike="noStrike" dirty="0" err="1">
                          <a:solidFill>
                            <a:srgbClr val="000000"/>
                          </a:solidFill>
                          <a:effectLst/>
                          <a:latin typeface="Calibri" panose="020F0502020204030204" pitchFamily="34" charset="0"/>
                        </a:rPr>
                        <a:t>dona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miqdorda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maishiy</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ehtiyojlar</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uchun</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quyosh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suv</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isitgichlarini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o'rnatish</a:t>
                      </a:r>
                      <a:r>
                        <a:rPr lang="en-US" sz="900" b="0" i="0" u="none" strike="noStrike" dirty="0">
                          <a:solidFill>
                            <a:srgbClr val="000000"/>
                          </a:solidFill>
                          <a:effectLst/>
                          <a:latin typeface="Calibri" panose="020F0502020204030204" pitchFamily="34" charset="0"/>
                        </a:rPr>
                        <a:t>. 5kVt * 20 </a:t>
                      </a:r>
                      <a:r>
                        <a:rPr lang="en-US" sz="900" b="0" i="0" u="none" strike="noStrike" dirty="0" err="1">
                          <a:solidFill>
                            <a:srgbClr val="000000"/>
                          </a:solidFill>
                          <a:effectLst/>
                          <a:latin typeface="Calibri" panose="020F0502020204030204" pitchFamily="34" charset="0"/>
                        </a:rPr>
                        <a:t>dona</a:t>
                      </a:r>
                      <a:r>
                        <a:rPr lang="en-US" sz="900" b="0" i="0" u="none" strike="noStrike" dirty="0">
                          <a:solidFill>
                            <a:srgbClr val="000000"/>
                          </a:solidFill>
                          <a:effectLst/>
                          <a:latin typeface="Calibri" panose="020F0502020204030204" pitchFamily="34" charset="0"/>
                        </a:rPr>
                        <a:t> * 30 </a:t>
                      </a:r>
                      <a:r>
                        <a:rPr lang="en-US" sz="900" b="0" i="0" u="none" strike="noStrike" dirty="0" err="1">
                          <a:solidFill>
                            <a:srgbClr val="000000"/>
                          </a:solidFill>
                          <a:effectLst/>
                          <a:latin typeface="Calibri" panose="020F0502020204030204" pitchFamily="34" charset="0"/>
                        </a:rPr>
                        <a:t>kun</a:t>
                      </a:r>
                      <a:r>
                        <a:rPr lang="en-US" sz="900" b="0" i="0" u="none" strike="noStrike" dirty="0">
                          <a:solidFill>
                            <a:srgbClr val="000000"/>
                          </a:solidFill>
                          <a:effectLst/>
                          <a:latin typeface="Calibri" panose="020F0502020204030204" pitchFamily="34" charset="0"/>
                        </a:rPr>
                        <a:t> * 12 oy = 18 000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 6 oy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54160736"/>
                  </a:ext>
                </a:extLst>
              </a:tr>
              <a:tr h="1476224">
                <a:tc>
                  <a:txBody>
                    <a:bodyPr/>
                    <a:lstStyle/>
                    <a:p>
                      <a:pPr algn="ctr" fontAlgn="ctr"/>
                      <a:r>
                        <a:rPr lang="en-US" sz="900" b="0" i="0" u="none" strike="noStrike">
                          <a:solidFill>
                            <a:srgbClr val="000000"/>
                          </a:solidFill>
                          <a:effectLst/>
                          <a:latin typeface="Calibri" panose="020F0502020204030204" pitchFamily="34" charset="0"/>
                        </a:rPr>
                        <a:t>1.1.5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1" u="none" strike="noStrike">
                          <a:solidFill>
                            <a:srgbClr val="000000"/>
                          </a:solidFill>
                          <a:effectLst/>
                          <a:latin typeface="Calibri" panose="020F0502020204030204" pitchFamily="34" charset="0"/>
                        </a:rPr>
                        <a:t>Elektroenergiya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a:solidFill>
                            <a:srgbClr val="000000"/>
                          </a:solidFill>
                          <a:effectLst/>
                          <a:latin typeface="Calibri" panose="020F0502020204030204" pitchFamily="34" charset="0"/>
                        </a:rPr>
                        <a:t>"</a:t>
                      </a:r>
                      <a:r>
                        <a:rPr lang="en-US" sz="900" b="0" i="0" u="none" strike="noStrike" dirty="0" err="1">
                          <a:solidFill>
                            <a:srgbClr val="000000"/>
                          </a:solidFill>
                          <a:effectLst/>
                          <a:latin typeface="Calibri" panose="020F0502020204030204" pitchFamily="34" charset="0"/>
                        </a:rPr>
                        <a:t>Ma'muriy</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binoning</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tungi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va</a:t>
                      </a:r>
                      <a:r>
                        <a:rPr lang="en-US" sz="900" b="0" i="0" u="none" strike="noStrike" dirty="0">
                          <a:solidFill>
                            <a:srgbClr val="000000"/>
                          </a:solidFill>
                          <a:effectLst/>
                          <a:latin typeface="Calibri" panose="020F0502020204030204" pitchFamily="34" charset="0"/>
                        </a:rPr>
                        <a:t> dam </a:t>
                      </a:r>
                      <a:r>
                        <a:rPr lang="en-US" sz="900" b="0" i="0" u="none" strike="noStrike" dirty="0" err="1">
                          <a:solidFill>
                            <a:srgbClr val="000000"/>
                          </a:solidFill>
                          <a:effectLst/>
                          <a:latin typeface="Calibri" panose="020F0502020204030204" pitchFamily="34" charset="0"/>
                        </a:rPr>
                        <a:t>olish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kunlarida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ta'minot</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fanatlarining</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ishlashini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optimallashtirish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o'chirish</a:t>
                      </a:r>
                      <a:r>
                        <a:rPr lang="en-US" sz="900" b="0" i="0" u="none" strike="noStrike" dirty="0">
                          <a:solidFill>
                            <a:srgbClr val="000000"/>
                          </a:solidFill>
                          <a:effectLst/>
                          <a:latin typeface="Calibri" panose="020F0502020204030204" pitchFamily="34" charset="0"/>
                        </a:rPr>
                        <a:t>). Har </a:t>
                      </a:r>
                      <a:r>
                        <a:rPr lang="en-US" sz="900" b="0" i="0" u="none" strike="noStrike" dirty="0" err="1">
                          <a:solidFill>
                            <a:srgbClr val="000000"/>
                          </a:solidFill>
                          <a:effectLst/>
                          <a:latin typeface="Calibri" panose="020F0502020204030204" pitchFamily="34" charset="0"/>
                        </a:rPr>
                        <a:t>biri</a:t>
                      </a:r>
                      <a:r>
                        <a:rPr lang="en-US" sz="900" b="0" i="0" u="none" strike="noStrike" dirty="0">
                          <a:solidFill>
                            <a:srgbClr val="000000"/>
                          </a:solidFill>
                          <a:effectLst/>
                          <a:latin typeface="Calibri" panose="020F0502020204030204" pitchFamily="34" charset="0"/>
                        </a:rPr>
                        <a:t> 3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quvvatga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ega</a:t>
                      </a:r>
                      <a:r>
                        <a:rPr lang="en-US" sz="900" b="0" i="0" u="none" strike="noStrike" dirty="0">
                          <a:solidFill>
                            <a:srgbClr val="000000"/>
                          </a:solidFill>
                          <a:effectLst/>
                          <a:latin typeface="Calibri" panose="020F0502020204030204" pitchFamily="34" charset="0"/>
                        </a:rPr>
                        <a:t> 11 </a:t>
                      </a:r>
                      <a:r>
                        <a:rPr lang="en-US" sz="900" b="0" i="0" u="none" strike="noStrike" dirty="0" err="1">
                          <a:solidFill>
                            <a:srgbClr val="000000"/>
                          </a:solidFill>
                          <a:effectLst/>
                          <a:latin typeface="Calibri" panose="020F0502020204030204" pitchFamily="34" charset="0"/>
                        </a:rPr>
                        <a:t>dona</a:t>
                      </a:r>
                      <a:r>
                        <a:rPr lang="en-US" sz="900" b="0" i="0" u="none" strike="noStrike" dirty="0">
                          <a:solidFill>
                            <a:srgbClr val="000000"/>
                          </a:solidFill>
                          <a:effectLst/>
                          <a:latin typeface="Calibri" panose="020F0502020204030204" pitchFamily="34" charset="0"/>
                        </a:rPr>
                        <a:t>. 11 </a:t>
                      </a:r>
                      <a:r>
                        <a:rPr lang="en-US" sz="900" b="0" i="0" u="none" strike="noStrike" dirty="0" err="1">
                          <a:solidFill>
                            <a:srgbClr val="000000"/>
                          </a:solidFill>
                          <a:effectLst/>
                          <a:latin typeface="Calibri" panose="020F0502020204030204" pitchFamily="34" charset="0"/>
                        </a:rPr>
                        <a:t>dona</a:t>
                      </a:r>
                      <a:r>
                        <a:rPr lang="en-US" sz="900" b="0" i="0" u="none" strike="noStrike" dirty="0">
                          <a:solidFill>
                            <a:srgbClr val="000000"/>
                          </a:solidFill>
                          <a:effectLst/>
                          <a:latin typeface="Calibri" panose="020F0502020204030204" pitchFamily="34" charset="0"/>
                        </a:rPr>
                        <a:t> * 3 = 33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 </a:t>
                      </a:r>
                      <a:r>
                        <a:rPr lang="en-US" sz="900" b="0" i="0" u="none" strike="noStrike" dirty="0" err="1">
                          <a:solidFill>
                            <a:srgbClr val="000000"/>
                          </a:solidFill>
                          <a:effectLst/>
                          <a:latin typeface="Calibri" panose="020F0502020204030204" pitchFamily="34" charset="0"/>
                        </a:rPr>
                        <a:t>soat</a:t>
                      </a:r>
                      <a:r>
                        <a:rPr lang="en-US" sz="900" b="0" i="0" u="none" strike="noStrike" dirty="0">
                          <a:solidFill>
                            <a:srgbClr val="000000"/>
                          </a:solidFill>
                          <a:effectLst/>
                          <a:latin typeface="Calibri" panose="020F0502020204030204" pitchFamily="34" charset="0"/>
                        </a:rPr>
                        <a:t>.</a:t>
                      </a:r>
                      <a:br>
                        <a:rPr lang="en-US" sz="900" b="0" i="0" u="none" strike="noStrike" dirty="0">
                          <a:solidFill>
                            <a:srgbClr val="000000"/>
                          </a:solidFill>
                          <a:effectLst/>
                          <a:latin typeface="Calibri" panose="020F0502020204030204" pitchFamily="34" charset="0"/>
                        </a:rPr>
                      </a:br>
                      <a:r>
                        <a:rPr lang="en-US" sz="900" b="0" i="0" u="none" strike="noStrike" dirty="0" err="1">
                          <a:solidFill>
                            <a:srgbClr val="000000"/>
                          </a:solidFill>
                          <a:effectLst/>
                          <a:latin typeface="Calibri" panose="020F0502020204030204" pitchFamily="34" charset="0"/>
                        </a:rPr>
                        <a:t>Tejamkorlik</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kunlarida</a:t>
                      </a:r>
                      <a:r>
                        <a:rPr lang="en-US" sz="900" b="0" i="0" u="none" strike="noStrike" dirty="0">
                          <a:solidFill>
                            <a:srgbClr val="000000"/>
                          </a:solidFill>
                          <a:effectLst/>
                          <a:latin typeface="Calibri" panose="020F0502020204030204" pitchFamily="34" charset="0"/>
                        </a:rPr>
                        <a:t> 12 </a:t>
                      </a:r>
                      <a:r>
                        <a:rPr lang="en-US" sz="900" b="0" i="0" u="none" strike="noStrike" dirty="0" err="1">
                          <a:solidFill>
                            <a:srgbClr val="000000"/>
                          </a:solidFill>
                          <a:effectLst/>
                          <a:latin typeface="Calibri" panose="020F0502020204030204" pitchFamily="34" charset="0"/>
                        </a:rPr>
                        <a:t>soat</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davomida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o'chirish</a:t>
                      </a:r>
                      <a:r>
                        <a:rPr lang="en-US" sz="900" b="0" i="0" u="none" strike="noStrike" dirty="0">
                          <a:solidFill>
                            <a:srgbClr val="000000"/>
                          </a:solidFill>
                          <a:effectLst/>
                          <a:latin typeface="Calibri" panose="020F0502020204030204" pitchFamily="34" charset="0"/>
                        </a:rPr>
                        <a:t> * 33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 22 </a:t>
                      </a:r>
                      <a:r>
                        <a:rPr lang="en-US" sz="900" b="0" i="0" u="none" strike="noStrike" dirty="0" err="1">
                          <a:solidFill>
                            <a:srgbClr val="000000"/>
                          </a:solidFill>
                          <a:effectLst/>
                          <a:latin typeface="Calibri" panose="020F0502020204030204" pitchFamily="34" charset="0"/>
                        </a:rPr>
                        <a:t>kun</a:t>
                      </a:r>
                      <a:r>
                        <a:rPr lang="en-US" sz="900" b="0" i="0" u="none" strike="noStrike" dirty="0">
                          <a:solidFill>
                            <a:srgbClr val="000000"/>
                          </a:solidFill>
                          <a:effectLst/>
                          <a:latin typeface="Calibri" panose="020F0502020204030204" pitchFamily="34" charset="0"/>
                        </a:rPr>
                        <a:t> * 12 oy = 104 500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 </a:t>
                      </a:r>
                      <a:r>
                        <a:rPr lang="en-US" sz="900" b="0" i="0" u="none" strike="noStrike" dirty="0" err="1">
                          <a:solidFill>
                            <a:srgbClr val="000000"/>
                          </a:solidFill>
                          <a:effectLst/>
                          <a:latin typeface="Calibri" panose="020F0502020204030204" pitchFamily="34" charset="0"/>
                        </a:rPr>
                        <a:t>yil</a:t>
                      </a:r>
                      <a:r>
                        <a:rPr lang="en-US" sz="900" b="0" i="0" u="none" strike="noStrike" dirty="0">
                          <a:solidFill>
                            <a:srgbClr val="000000"/>
                          </a:solidFill>
                          <a:effectLst/>
                          <a:latin typeface="Calibri" panose="020F0502020204030204" pitchFamily="34" charset="0"/>
                        </a:rPr>
                        <a:t>. Dam </a:t>
                      </a:r>
                      <a:r>
                        <a:rPr lang="en-US" sz="900" b="0" i="0" u="none" strike="noStrike" dirty="0" err="1">
                          <a:solidFill>
                            <a:srgbClr val="000000"/>
                          </a:solidFill>
                          <a:effectLst/>
                          <a:latin typeface="Calibri" panose="020F0502020204030204" pitchFamily="34" charset="0"/>
                        </a:rPr>
                        <a:t>olish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kunlarida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o'chirish</a:t>
                      </a:r>
                      <a:r>
                        <a:rPr lang="en-US" sz="900" b="0" i="0" u="none" strike="noStrike" dirty="0">
                          <a:solidFill>
                            <a:srgbClr val="000000"/>
                          </a:solidFill>
                          <a:effectLst/>
                          <a:latin typeface="Calibri" panose="020F0502020204030204" pitchFamily="34" charset="0"/>
                        </a:rPr>
                        <a:t> 33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 24 </a:t>
                      </a:r>
                      <a:r>
                        <a:rPr lang="en-US" sz="900" b="0" i="0" u="none" strike="noStrike" dirty="0" err="1">
                          <a:solidFill>
                            <a:srgbClr val="000000"/>
                          </a:solidFill>
                          <a:effectLst/>
                          <a:latin typeface="Calibri" panose="020F0502020204030204" pitchFamily="34" charset="0"/>
                        </a:rPr>
                        <a:t>soat</a:t>
                      </a:r>
                      <a:r>
                        <a:rPr lang="en-US" sz="900" b="0" i="0" u="none" strike="noStrike" dirty="0">
                          <a:solidFill>
                            <a:srgbClr val="000000"/>
                          </a:solidFill>
                          <a:effectLst/>
                          <a:latin typeface="Calibri" panose="020F0502020204030204" pitchFamily="34" charset="0"/>
                        </a:rPr>
                        <a:t> * 104 </a:t>
                      </a:r>
                      <a:r>
                        <a:rPr lang="en-US" sz="900" b="0" i="0" u="none" strike="noStrike" dirty="0" err="1">
                          <a:solidFill>
                            <a:srgbClr val="000000"/>
                          </a:solidFill>
                          <a:effectLst/>
                          <a:latin typeface="Calibri" panose="020F0502020204030204" pitchFamily="34" charset="0"/>
                        </a:rPr>
                        <a:t>kun</a:t>
                      </a:r>
                      <a:r>
                        <a:rPr lang="en-US" sz="900" b="0" i="0" u="none" strike="noStrike" dirty="0">
                          <a:solidFill>
                            <a:srgbClr val="000000"/>
                          </a:solidFill>
                          <a:effectLst/>
                          <a:latin typeface="Calibri" panose="020F0502020204030204" pitchFamily="34" charset="0"/>
                        </a:rPr>
                        <a:t> = 83 300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 </a:t>
                      </a:r>
                      <a:r>
                        <a:rPr lang="en-US" sz="900" b="0" i="0" u="none" strike="noStrike" dirty="0" err="1">
                          <a:solidFill>
                            <a:srgbClr val="000000"/>
                          </a:solidFill>
                          <a:effectLst/>
                          <a:latin typeface="Calibri" panose="020F0502020204030204" pitchFamily="34" charset="0"/>
                        </a:rPr>
                        <a:t>yil</a:t>
                      </a:r>
                      <a:r>
                        <a:rPr lang="en-US" sz="900" b="0" i="0" u="none" strike="noStrike" dirty="0">
                          <a:solidFill>
                            <a:srgbClr val="000000"/>
                          </a:solidFill>
                          <a:effectLst/>
                          <a:latin typeface="Calibri" panose="020F0502020204030204" pitchFamily="34" charset="0"/>
                        </a:rPr>
                        <a:t>. Jami </a:t>
                      </a:r>
                      <a:r>
                        <a:rPr lang="en-US" sz="900" b="0" i="0" u="none" strike="noStrike" dirty="0" err="1">
                          <a:solidFill>
                            <a:srgbClr val="000000"/>
                          </a:solidFill>
                          <a:effectLst/>
                          <a:latin typeface="Calibri" panose="020F0502020204030204" pitchFamily="34" charset="0"/>
                        </a:rPr>
                        <a:t>tejamkorlik</a:t>
                      </a:r>
                      <a:r>
                        <a:rPr lang="en-US" sz="900" b="0" i="0" u="none" strike="noStrike" dirty="0">
                          <a:solidFill>
                            <a:srgbClr val="000000"/>
                          </a:solidFill>
                          <a:effectLst/>
                          <a:latin typeface="Calibri" panose="020F0502020204030204" pitchFamily="34" charset="0"/>
                        </a:rPr>
                        <a:t>: 104 500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+ 83 300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 187 800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a:t>
                      </a:r>
                      <a:r>
                        <a:rPr lang="en-US" sz="900" b="0" i="0" u="none" strike="noStrike" dirty="0" err="1">
                          <a:solidFill>
                            <a:srgbClr val="000000"/>
                          </a:solidFill>
                          <a:effectLst/>
                          <a:latin typeface="Calibri" panose="020F0502020204030204" pitchFamily="34" charset="0"/>
                        </a:rPr>
                        <a:t>yil</a:t>
                      </a:r>
                      <a:r>
                        <a:rPr lang="en-US" sz="9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180964"/>
                  </a:ext>
                </a:extLst>
              </a:tr>
              <a:tr h="805213">
                <a:tc>
                  <a:txBody>
                    <a:bodyPr/>
                    <a:lstStyle/>
                    <a:p>
                      <a:pPr algn="ctr" fontAlgn="ctr"/>
                      <a:r>
                        <a:rPr lang="en-US" sz="900" b="0" i="1" u="none" strike="noStrike" dirty="0">
                          <a:solidFill>
                            <a:srgbClr val="000000"/>
                          </a:solidFill>
                          <a:effectLst/>
                          <a:latin typeface="Calibri" panose="020F0502020204030204" pitchFamily="34" charset="0"/>
                        </a:rPr>
                        <a:t>1.1.6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1" u="none" strike="noStrike" dirty="0" err="1">
                          <a:solidFill>
                            <a:srgbClr val="000000"/>
                          </a:solidFill>
                          <a:effectLst/>
                          <a:latin typeface="Calibri" panose="020F0502020204030204" pitchFamily="34" charset="0"/>
                        </a:rPr>
                        <a:t>Elektroenergiya</a:t>
                      </a:r>
                      <a:endParaRPr lang="en-US" sz="900" b="0" i="1"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T-50 </a:t>
                      </a:r>
                      <a:r>
                        <a:rPr lang="en-US" sz="900" b="0" i="0" u="none" strike="noStrike" dirty="0" err="1">
                          <a:solidFill>
                            <a:srgbClr val="000000"/>
                          </a:solidFill>
                          <a:effectLst/>
                          <a:latin typeface="Calibri" panose="020F0502020204030204" pitchFamily="34" charset="0"/>
                        </a:rPr>
                        <a:t>quyish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zavodining</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ta'minot</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fanatlarining</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ishlashini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optimallashtirish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Quvvat</a:t>
                      </a:r>
                      <a:r>
                        <a:rPr lang="en-US" sz="900" b="0" i="0" u="none" strike="noStrike" dirty="0">
                          <a:solidFill>
                            <a:srgbClr val="000000"/>
                          </a:solidFill>
                          <a:effectLst/>
                          <a:latin typeface="Calibri" panose="020F0502020204030204" pitchFamily="34" charset="0"/>
                        </a:rPr>
                        <a:t> 6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 * 10 </a:t>
                      </a:r>
                      <a:r>
                        <a:rPr lang="en-US" sz="900" b="0" i="0" u="none" strike="noStrike" dirty="0" err="1">
                          <a:solidFill>
                            <a:srgbClr val="000000"/>
                          </a:solidFill>
                          <a:effectLst/>
                          <a:latin typeface="Calibri" panose="020F0502020204030204" pitchFamily="34" charset="0"/>
                        </a:rPr>
                        <a:t>dona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Ta'minot</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muxlislari</a:t>
                      </a:r>
                      <a:r>
                        <a:rPr lang="en-US" sz="900" b="0" i="0" u="none" strike="noStrike" dirty="0">
                          <a:solidFill>
                            <a:srgbClr val="000000"/>
                          </a:solidFill>
                          <a:effectLst/>
                          <a:latin typeface="Calibri" panose="020F0502020204030204" pitchFamily="34" charset="0"/>
                        </a:rPr>
                        <a:t> 1 </a:t>
                      </a:r>
                      <a:r>
                        <a:rPr lang="en-US" sz="900" b="0" i="0" u="none" strike="noStrike" dirty="0" err="1">
                          <a:solidFill>
                            <a:srgbClr val="000000"/>
                          </a:solidFill>
                          <a:effectLst/>
                          <a:latin typeface="Calibri" panose="020F0502020204030204" pitchFamily="34" charset="0"/>
                        </a:rPr>
                        <a:t>apreldan</a:t>
                      </a:r>
                      <a:r>
                        <a:rPr lang="en-US" sz="900" b="0" i="0" u="none" strike="noStrike" dirty="0">
                          <a:solidFill>
                            <a:srgbClr val="000000"/>
                          </a:solidFill>
                          <a:effectLst/>
                          <a:latin typeface="Calibri" panose="020F0502020204030204" pitchFamily="34" charset="0"/>
                        </a:rPr>
                        <a:t> 15 </a:t>
                      </a:r>
                      <a:r>
                        <a:rPr lang="en-US" sz="900" b="0" i="0" u="none" strike="noStrike" dirty="0" err="1">
                          <a:solidFill>
                            <a:srgbClr val="000000"/>
                          </a:solidFill>
                          <a:effectLst/>
                          <a:latin typeface="Calibri" panose="020F0502020204030204" pitchFamily="34" charset="0"/>
                        </a:rPr>
                        <a:t>noyabrgacha</a:t>
                      </a:r>
                      <a:r>
                        <a:rPr lang="en-US" sz="900" b="0" i="0" u="none" strike="noStrike" dirty="0">
                          <a:solidFill>
                            <a:srgbClr val="000000"/>
                          </a:solidFill>
                          <a:effectLst/>
                          <a:latin typeface="Calibri" panose="020F0502020204030204" pitchFamily="34" charset="0"/>
                        </a:rPr>
                        <a:t> 225 </a:t>
                      </a:r>
                      <a:r>
                        <a:rPr lang="en-US" sz="900" b="0" i="0" u="none" strike="noStrike" dirty="0" err="1">
                          <a:solidFill>
                            <a:srgbClr val="000000"/>
                          </a:solidFill>
                          <a:effectLst/>
                          <a:latin typeface="Calibri" panose="020F0502020204030204" pitchFamily="34" charset="0"/>
                        </a:rPr>
                        <a:t>kun</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davomida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o'chiriladi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Tejamkorlik</a:t>
                      </a:r>
                      <a:r>
                        <a:rPr lang="en-US" sz="900" b="0" i="0" u="none" strike="noStrike" dirty="0">
                          <a:solidFill>
                            <a:srgbClr val="000000"/>
                          </a:solidFill>
                          <a:effectLst/>
                          <a:latin typeface="Calibri" panose="020F0502020204030204" pitchFamily="34" charset="0"/>
                        </a:rPr>
                        <a:t>: (6kW*10)*24ac*225days= 324,000 </a:t>
                      </a:r>
                      <a:r>
                        <a:rPr lang="en-US" sz="900" b="0" i="0" u="none" strike="noStrike" dirty="0" err="1">
                          <a:solidFill>
                            <a:srgbClr val="000000"/>
                          </a:solidFill>
                          <a:effectLst/>
                          <a:latin typeface="Calibri" panose="020F0502020204030204" pitchFamily="34" charset="0"/>
                        </a:rPr>
                        <a:t>kVt</a:t>
                      </a:r>
                      <a:r>
                        <a:rPr lang="en-US" sz="900" b="0" i="0" u="none" strike="noStrike" dirty="0">
                          <a:solidFill>
                            <a:srgbClr val="000000"/>
                          </a:solidFill>
                          <a:effectLst/>
                          <a:latin typeface="Calibri" panose="020F0502020204030204" pitchFamily="34" charset="0"/>
                        </a:rPr>
                        <a:t>/</a:t>
                      </a:r>
                      <a:r>
                        <a:rPr lang="en-US" sz="900" b="0" i="0" u="none" strike="noStrike" dirty="0" err="1">
                          <a:solidFill>
                            <a:srgbClr val="000000"/>
                          </a:solidFill>
                          <a:effectLst/>
                          <a:latin typeface="Calibri" panose="020F0502020204030204" pitchFamily="34" charset="0"/>
                        </a:rPr>
                        <a:t>yil</a:t>
                      </a:r>
                      <a:endParaRPr lang="en-US" sz="9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33018466"/>
                  </a:ext>
                </a:extLst>
              </a:tr>
              <a:tr h="671011">
                <a:tc>
                  <a:txBody>
                    <a:bodyPr/>
                    <a:lstStyle/>
                    <a:p>
                      <a:pPr algn="ctr" fontAlgn="ctr"/>
                      <a:r>
                        <a:rPr lang="en-US" sz="900" b="0" i="0" u="none" strike="noStrike">
                          <a:solidFill>
                            <a:srgbClr val="000000"/>
                          </a:solidFill>
                          <a:effectLst/>
                          <a:latin typeface="Calibri" panose="020F0502020204030204" pitchFamily="34" charset="0"/>
                        </a:rPr>
                        <a:t>1.1.7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1" u="none" strike="noStrike">
                          <a:solidFill>
                            <a:srgbClr val="000000"/>
                          </a:solidFill>
                          <a:effectLst/>
                          <a:latin typeface="Calibri" panose="020F0502020204030204" pitchFamily="34" charset="0"/>
                        </a:rPr>
                        <a:t>Gaz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err="1">
                          <a:solidFill>
                            <a:srgbClr val="000000"/>
                          </a:solidFill>
                          <a:effectLst/>
                          <a:latin typeface="Calibri" panose="020F0502020204030204" pitchFamily="34" charset="0"/>
                        </a:rPr>
                        <a:t>Yangi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quyish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sexini</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modernizatsiya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qilish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tabiiy</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gaz</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sarfini</a:t>
                      </a:r>
                      <a:r>
                        <a:rPr lang="en-US" sz="900" b="0" i="0" u="none" strike="noStrike" dirty="0">
                          <a:solidFill>
                            <a:srgbClr val="000000"/>
                          </a:solidFill>
                          <a:effectLst/>
                          <a:latin typeface="Calibri" panose="020F0502020204030204" pitchFamily="34" charset="0"/>
                        </a:rPr>
                        <a:t> 415 m3/</a:t>
                      </a:r>
                      <a:r>
                        <a:rPr lang="en-US" sz="900" b="0" i="0" u="none" strike="noStrike" dirty="0" err="1">
                          <a:solidFill>
                            <a:srgbClr val="000000"/>
                          </a:solidFill>
                          <a:effectLst/>
                          <a:latin typeface="Calibri" panose="020F0502020204030204" pitchFamily="34" charset="0"/>
                        </a:rPr>
                        <a:t>soatdan</a:t>
                      </a:r>
                      <a:r>
                        <a:rPr lang="en-US" sz="900" b="0" i="0" u="none" strike="noStrike" dirty="0">
                          <a:solidFill>
                            <a:srgbClr val="000000"/>
                          </a:solidFill>
                          <a:effectLst/>
                          <a:latin typeface="Calibri" panose="020F0502020204030204" pitchFamily="34" charset="0"/>
                        </a:rPr>
                        <a:t> 318 m3/</a:t>
                      </a:r>
                      <a:r>
                        <a:rPr lang="en-US" sz="900" b="0" i="0" u="none" strike="noStrike" dirty="0" err="1">
                          <a:solidFill>
                            <a:srgbClr val="000000"/>
                          </a:solidFill>
                          <a:effectLst/>
                          <a:latin typeface="Calibri" panose="020F0502020204030204" pitchFamily="34" charset="0"/>
                        </a:rPr>
                        <a:t>soatgacha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kamaytirish</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yillik</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hajmi</a:t>
                      </a:r>
                      <a:r>
                        <a:rPr lang="en-US" sz="900" b="0" i="0" u="none" strike="noStrike" dirty="0">
                          <a:solidFill>
                            <a:srgbClr val="000000"/>
                          </a:solidFill>
                          <a:effectLst/>
                          <a:latin typeface="Calibri" panose="020F0502020204030204" pitchFamily="34" charset="0"/>
                        </a:rPr>
                        <a:t> 1 369 500 m3 dan 979 200 m3 </a:t>
                      </a:r>
                      <a:r>
                        <a:rPr lang="en-US" sz="900" b="0" i="0" u="none" strike="noStrike" dirty="0" err="1">
                          <a:solidFill>
                            <a:srgbClr val="000000"/>
                          </a:solidFill>
                          <a:effectLst/>
                          <a:latin typeface="Calibri" panose="020F0502020204030204" pitchFamily="34" charset="0"/>
                        </a:rPr>
                        <a:t>gacha</a:t>
                      </a:r>
                      <a:r>
                        <a:rPr lang="en-US" sz="900" b="0" i="0" u="none" strike="noStrike" dirty="0">
                          <a:solidFill>
                            <a:srgbClr val="000000"/>
                          </a:solidFill>
                          <a:effectLst/>
                          <a:latin typeface="Calibri" panose="020F0502020204030204" pitchFamily="34" charset="0"/>
                        </a:rPr>
                        <a:t>) </a:t>
                      </a:r>
                      <a:r>
                        <a:rPr lang="en-US" sz="900" b="0" i="0" u="none" strike="noStrike" dirty="0" err="1">
                          <a:solidFill>
                            <a:srgbClr val="000000"/>
                          </a:solidFill>
                          <a:effectLst/>
                          <a:latin typeface="Calibri" panose="020F0502020204030204" pitchFamily="34" charset="0"/>
                        </a:rPr>
                        <a:t>yiliga</a:t>
                      </a:r>
                      <a:r>
                        <a:rPr lang="en-US" sz="900" b="0" i="0" u="none" strike="noStrike" dirty="0">
                          <a:solidFill>
                            <a:srgbClr val="000000"/>
                          </a:solidFill>
                          <a:effectLst/>
                          <a:latin typeface="Calibri" panose="020F0502020204030204" pitchFamily="34" charset="0"/>
                        </a:rPr>
                        <a:t> 390 300 m3 </a:t>
                      </a:r>
                      <a:r>
                        <a:rPr lang="en-US" sz="900" b="0" i="0" u="none" strike="noStrike" dirty="0" err="1">
                          <a:solidFill>
                            <a:srgbClr val="000000"/>
                          </a:solidFill>
                          <a:effectLst/>
                          <a:latin typeface="Calibri" panose="020F0502020204030204" pitchFamily="34" charset="0"/>
                        </a:rPr>
                        <a:t>tejamkorlik</a:t>
                      </a:r>
                      <a:r>
                        <a:rPr lang="en-US" sz="90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02305743"/>
                  </a:ext>
                </a:extLst>
              </a:tr>
            </a:tbl>
          </a:graphicData>
        </a:graphic>
      </p:graphicFrame>
      <p:graphicFrame>
        <p:nvGraphicFramePr>
          <p:cNvPr id="19" name="Table 18">
            <a:extLst>
              <a:ext uri="{FF2B5EF4-FFF2-40B4-BE49-F238E27FC236}">
                <a16:creationId xmlns:a16="http://schemas.microsoft.com/office/drawing/2014/main" id="{4F8A666A-F757-465F-BE5D-99F176004626}"/>
              </a:ext>
            </a:extLst>
          </p:cNvPr>
          <p:cNvGraphicFramePr>
            <a:graphicFrameLocks noGrp="1"/>
          </p:cNvGraphicFramePr>
          <p:nvPr>
            <p:extLst/>
          </p:nvPr>
        </p:nvGraphicFramePr>
        <p:xfrm>
          <a:off x="5642414" y="912852"/>
          <a:ext cx="3194069" cy="5538419"/>
        </p:xfrm>
        <a:graphic>
          <a:graphicData uri="http://schemas.openxmlformats.org/drawingml/2006/table">
            <a:tbl>
              <a:tblPr/>
              <a:tblGrid>
                <a:gridCol w="566495">
                  <a:extLst>
                    <a:ext uri="{9D8B030D-6E8A-4147-A177-3AD203B41FA5}">
                      <a16:colId xmlns:a16="http://schemas.microsoft.com/office/drawing/2014/main" val="1245741126"/>
                    </a:ext>
                  </a:extLst>
                </a:gridCol>
                <a:gridCol w="638814">
                  <a:extLst>
                    <a:ext uri="{9D8B030D-6E8A-4147-A177-3AD203B41FA5}">
                      <a16:colId xmlns:a16="http://schemas.microsoft.com/office/drawing/2014/main" val="3211399873"/>
                    </a:ext>
                  </a:extLst>
                </a:gridCol>
                <a:gridCol w="638814">
                  <a:extLst>
                    <a:ext uri="{9D8B030D-6E8A-4147-A177-3AD203B41FA5}">
                      <a16:colId xmlns:a16="http://schemas.microsoft.com/office/drawing/2014/main" val="2749656783"/>
                    </a:ext>
                  </a:extLst>
                </a:gridCol>
                <a:gridCol w="638814">
                  <a:extLst>
                    <a:ext uri="{9D8B030D-6E8A-4147-A177-3AD203B41FA5}">
                      <a16:colId xmlns:a16="http://schemas.microsoft.com/office/drawing/2014/main" val="1228322222"/>
                    </a:ext>
                  </a:extLst>
                </a:gridCol>
                <a:gridCol w="711132">
                  <a:extLst>
                    <a:ext uri="{9D8B030D-6E8A-4147-A177-3AD203B41FA5}">
                      <a16:colId xmlns:a16="http://schemas.microsoft.com/office/drawing/2014/main" val="1520741014"/>
                    </a:ext>
                  </a:extLst>
                </a:gridCol>
              </a:tblGrid>
              <a:tr h="134202">
                <a:tc>
                  <a:txBody>
                    <a:bodyPr/>
                    <a:lstStyle/>
                    <a:p>
                      <a:pPr algn="ctr" rtl="0" fontAlgn="ctr"/>
                      <a:r>
                        <a:rPr lang="en-US" sz="800" b="1" i="0" u="none" strike="noStrike">
                          <a:solidFill>
                            <a:srgbClr val="000000"/>
                          </a:solidFill>
                          <a:effectLst/>
                          <a:latin typeface="Verdana" panose="020B0604030504040204" pitchFamily="34" charset="0"/>
                        </a:rPr>
                        <a:t>Q1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Q2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Q3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Q4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2024</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199523666"/>
                  </a:ext>
                </a:extLst>
              </a:tr>
              <a:tr h="134202">
                <a:tc>
                  <a:txBody>
                    <a:bodyPr/>
                    <a:lstStyle/>
                    <a:p>
                      <a:pPr algn="ctr" rtl="0" fontAlgn="ctr"/>
                      <a:r>
                        <a:rPr lang="ru-RU" sz="8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8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8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8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8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1045676361"/>
                  </a:ext>
                </a:extLst>
              </a:tr>
              <a:tr h="170334">
                <a:tc>
                  <a:txBody>
                    <a:bodyPr/>
                    <a:lstStyle/>
                    <a:p>
                      <a:pPr algn="r" rtl="0" fontAlgn="ctr"/>
                      <a:r>
                        <a:rPr lang="en-US" sz="800" b="1" i="0" u="none" strike="noStrike">
                          <a:solidFill>
                            <a:srgbClr val="000000"/>
                          </a:solidFill>
                          <a:effectLst/>
                          <a:latin typeface="Verdana" panose="020B0604030504040204" pitchFamily="34" charset="0"/>
                        </a:rPr>
                        <a:t>58.29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dirty="0">
                          <a:solidFill>
                            <a:srgbClr val="000000"/>
                          </a:solidFill>
                          <a:effectLst/>
                          <a:latin typeface="Verdana" panose="020B0604030504040204" pitchFamily="34" charset="0"/>
                        </a:rPr>
                        <a:t>187.89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dirty="0">
                          <a:solidFill>
                            <a:srgbClr val="000000"/>
                          </a:solidFill>
                          <a:effectLst/>
                          <a:latin typeface="Verdana" panose="020B0604030504040204" pitchFamily="34" charset="0"/>
                        </a:rPr>
                        <a:t>668.34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a:solidFill>
                            <a:srgbClr val="000000"/>
                          </a:solidFill>
                          <a:effectLst/>
                          <a:latin typeface="Verdana" panose="020B0604030504040204" pitchFamily="34" charset="0"/>
                        </a:rPr>
                        <a:t>603.54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a:solidFill>
                            <a:srgbClr val="000000"/>
                          </a:solidFill>
                          <a:effectLst/>
                          <a:latin typeface="Verdana" panose="020B0604030504040204" pitchFamily="34" charset="0"/>
                        </a:rPr>
                        <a:t>1,518.06</a:t>
                      </a:r>
                    </a:p>
                  </a:txBody>
                  <a:tcPr marL="0" marR="0" marT="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777360062"/>
                  </a:ext>
                </a:extLst>
              </a:tr>
              <a:tr h="536808">
                <a:tc>
                  <a:txBody>
                    <a:bodyPr/>
                    <a:lstStyle/>
                    <a:p>
                      <a:pPr algn="ctr" fontAlgn="ctr"/>
                      <a:r>
                        <a:rPr lang="en-US" sz="10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252.00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252.00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504.00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7139022"/>
                  </a:ext>
                </a:extLst>
              </a:tr>
              <a:tr h="671011">
                <a:tc>
                  <a:txBody>
                    <a:bodyPr/>
                    <a:lstStyle/>
                    <a:p>
                      <a:pPr algn="ctr" fontAlgn="ctr"/>
                      <a:r>
                        <a:rPr lang="en-US" sz="10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24.30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24.30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48.60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30941239"/>
                  </a:ext>
                </a:extLst>
              </a:tr>
              <a:tr h="536808">
                <a:tc>
                  <a:txBody>
                    <a:bodyPr/>
                    <a:lstStyle/>
                    <a:p>
                      <a:pPr algn="ctr" fontAlgn="ctr"/>
                      <a:r>
                        <a:rPr lang="en-US" sz="1000" b="0" i="0" u="none" strike="noStrike">
                          <a:solidFill>
                            <a:srgbClr val="000000"/>
                          </a:solidFill>
                          <a:effectLst/>
                          <a:latin typeface="Calibri" panose="020F0502020204030204" pitchFamily="34" charset="0"/>
                        </a:rPr>
                        <a:t>11.34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11.34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11.34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11.34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45.36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9551555"/>
                  </a:ext>
                </a:extLst>
              </a:tr>
              <a:tr h="402606">
                <a:tc>
                  <a:txBody>
                    <a:bodyPr/>
                    <a:lstStyle/>
                    <a:p>
                      <a:pPr algn="ctr" fontAlgn="ctr"/>
                      <a:r>
                        <a:rPr lang="en-US" sz="10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18.00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948830704"/>
                  </a:ext>
                </a:extLst>
              </a:tr>
              <a:tr h="1476224">
                <a:tc>
                  <a:txBody>
                    <a:bodyPr/>
                    <a:lstStyle/>
                    <a:p>
                      <a:pPr algn="ctr" fontAlgn="ctr"/>
                      <a:r>
                        <a:rPr lang="en-US" sz="1000" b="0" i="0" u="none" strike="noStrike">
                          <a:solidFill>
                            <a:srgbClr val="000000"/>
                          </a:solidFill>
                          <a:effectLst/>
                          <a:latin typeface="Calibri" panose="020F0502020204030204" pitchFamily="34" charset="0"/>
                        </a:rPr>
                        <a:t>46.95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46.95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46.95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46.95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187.80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376195"/>
                  </a:ext>
                </a:extLst>
              </a:tr>
              <a:tr h="805213">
                <a:tc>
                  <a:txBody>
                    <a:bodyPr/>
                    <a:lstStyle/>
                    <a:p>
                      <a:pPr algn="ctr" fontAlgn="ctr"/>
                      <a:r>
                        <a:rPr lang="en-US" sz="10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129.60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129.60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64.80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00" b="0" i="0" u="none" strike="noStrike" dirty="0">
                          <a:solidFill>
                            <a:srgbClr val="000000"/>
                          </a:solidFill>
                          <a:effectLst/>
                          <a:latin typeface="Calibri" panose="020F0502020204030204" pitchFamily="34" charset="0"/>
                        </a:rPr>
                        <a:t>324.00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73499776"/>
                  </a:ext>
                </a:extLst>
              </a:tr>
              <a:tr h="671011">
                <a:tc>
                  <a:txBody>
                    <a:bodyPr/>
                    <a:lstStyle/>
                    <a:p>
                      <a:pPr algn="ctr" fontAlgn="ctr"/>
                      <a:r>
                        <a:rPr lang="en-US" sz="10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195.15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195.15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390.30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9636939"/>
                  </a:ext>
                </a:extLst>
              </a:tr>
            </a:tbl>
          </a:graphicData>
        </a:graphic>
      </p:graphicFrame>
    </p:spTree>
    <p:extLst>
      <p:ext uri="{BB962C8B-B14F-4D97-AF65-F5344CB8AC3E}">
        <p14:creationId xmlns:p14="http://schemas.microsoft.com/office/powerpoint/2010/main" val="3539149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0491-1568-4CCD-8F36-BDE7379CAD63}"/>
              </a:ext>
            </a:extLst>
          </p:cNvPr>
          <p:cNvSpPr>
            <a:spLocks noGrp="1"/>
          </p:cNvSpPr>
          <p:nvPr>
            <p:ph type="title"/>
          </p:nvPr>
        </p:nvSpPr>
        <p:spPr>
          <a:xfrm>
            <a:off x="1353660" y="291826"/>
            <a:ext cx="7482824" cy="555686"/>
          </a:xfrm>
        </p:spPr>
        <p:txBody>
          <a:bodyPr/>
          <a:lstStyle/>
          <a:p>
            <a:r>
              <a:rPr lang="en-US" sz="1400" dirty="0"/>
              <a:t>2024</a:t>
            </a:r>
            <a:r>
              <a:rPr lang="uz-Latn-UZ" sz="1400" dirty="0"/>
              <a:t>-</a:t>
            </a:r>
            <a:r>
              <a:rPr lang="en-US" sz="1400" dirty="0" err="1"/>
              <a:t>yil</a:t>
            </a:r>
            <a:r>
              <a:rPr lang="en-US" sz="1400" dirty="0"/>
              <a:t> </a:t>
            </a:r>
            <a:r>
              <a:rPr lang="en-US" sz="1400" dirty="0" err="1"/>
              <a:t>uchun</a:t>
            </a:r>
            <a:r>
              <a:rPr lang="en-US" sz="1400" dirty="0"/>
              <a:t> </a:t>
            </a:r>
            <a:r>
              <a:rPr lang="en-US" sz="1400" dirty="0" err="1"/>
              <a:t>xarajatlarni</a:t>
            </a:r>
            <a:r>
              <a:rPr lang="en-US" sz="1400" dirty="0"/>
              <a:t> </a:t>
            </a:r>
            <a:r>
              <a:rPr lang="en-US" sz="1400" dirty="0" err="1"/>
              <a:t>kamaytirish</a:t>
            </a:r>
            <a:endParaRPr lang="en-US" sz="1400" dirty="0"/>
          </a:p>
        </p:txBody>
      </p:sp>
      <p:sp>
        <p:nvSpPr>
          <p:cNvPr id="4" name="Slide Number Placeholder 3">
            <a:extLst>
              <a:ext uri="{FF2B5EF4-FFF2-40B4-BE49-F238E27FC236}">
                <a16:creationId xmlns:a16="http://schemas.microsoft.com/office/drawing/2014/main" id="{35A0E711-2DE2-4DB0-950B-34CA430B6130}"/>
              </a:ext>
            </a:extLst>
          </p:cNvPr>
          <p:cNvSpPr>
            <a:spLocks noGrp="1"/>
          </p:cNvSpPr>
          <p:nvPr>
            <p:ph type="sldNum" sz="quarter" idx="12"/>
          </p:nvPr>
        </p:nvSpPr>
        <p:spPr/>
        <p:txBody>
          <a:bodyPr/>
          <a:lstStyle/>
          <a:p>
            <a:fld id="{1354BD52-9AEB-47A1-BEEE-8060037B36A9}" type="slidenum">
              <a:rPr lang="en-US" smtClean="0"/>
              <a:t>12</a:t>
            </a:fld>
            <a:endParaRPr lang="en-US"/>
          </a:p>
        </p:txBody>
      </p:sp>
      <p:graphicFrame>
        <p:nvGraphicFramePr>
          <p:cNvPr id="14" name="Table 13">
            <a:extLst>
              <a:ext uri="{FF2B5EF4-FFF2-40B4-BE49-F238E27FC236}">
                <a16:creationId xmlns:a16="http://schemas.microsoft.com/office/drawing/2014/main" id="{8416AE88-0522-4EC5-B107-04C3DCE01820}"/>
              </a:ext>
            </a:extLst>
          </p:cNvPr>
          <p:cNvGraphicFramePr>
            <a:graphicFrameLocks noGrp="1"/>
          </p:cNvGraphicFramePr>
          <p:nvPr>
            <p:extLst/>
          </p:nvPr>
        </p:nvGraphicFramePr>
        <p:xfrm>
          <a:off x="335281" y="955039"/>
          <a:ext cx="8501203" cy="5549014"/>
        </p:xfrm>
        <a:graphic>
          <a:graphicData uri="http://schemas.openxmlformats.org/drawingml/2006/table">
            <a:tbl>
              <a:tblPr/>
              <a:tblGrid>
                <a:gridCol w="548858">
                  <a:extLst>
                    <a:ext uri="{9D8B030D-6E8A-4147-A177-3AD203B41FA5}">
                      <a16:colId xmlns:a16="http://schemas.microsoft.com/office/drawing/2014/main" val="256683656"/>
                    </a:ext>
                  </a:extLst>
                </a:gridCol>
                <a:gridCol w="1170899">
                  <a:extLst>
                    <a:ext uri="{9D8B030D-6E8A-4147-A177-3AD203B41FA5}">
                      <a16:colId xmlns:a16="http://schemas.microsoft.com/office/drawing/2014/main" val="1385261077"/>
                    </a:ext>
                  </a:extLst>
                </a:gridCol>
                <a:gridCol w="2963833">
                  <a:extLst>
                    <a:ext uri="{9D8B030D-6E8A-4147-A177-3AD203B41FA5}">
                      <a16:colId xmlns:a16="http://schemas.microsoft.com/office/drawing/2014/main" val="491091337"/>
                    </a:ext>
                  </a:extLst>
                </a:gridCol>
                <a:gridCol w="585448">
                  <a:extLst>
                    <a:ext uri="{9D8B030D-6E8A-4147-A177-3AD203B41FA5}">
                      <a16:colId xmlns:a16="http://schemas.microsoft.com/office/drawing/2014/main" val="1434251177"/>
                    </a:ext>
                  </a:extLst>
                </a:gridCol>
                <a:gridCol w="573250">
                  <a:extLst>
                    <a:ext uri="{9D8B030D-6E8A-4147-A177-3AD203B41FA5}">
                      <a16:colId xmlns:a16="http://schemas.microsoft.com/office/drawing/2014/main" val="1077734398"/>
                    </a:ext>
                  </a:extLst>
                </a:gridCol>
                <a:gridCol w="646434">
                  <a:extLst>
                    <a:ext uri="{9D8B030D-6E8A-4147-A177-3AD203B41FA5}">
                      <a16:colId xmlns:a16="http://schemas.microsoft.com/office/drawing/2014/main" val="619436720"/>
                    </a:ext>
                  </a:extLst>
                </a:gridCol>
                <a:gridCol w="646434">
                  <a:extLst>
                    <a:ext uri="{9D8B030D-6E8A-4147-A177-3AD203B41FA5}">
                      <a16:colId xmlns:a16="http://schemas.microsoft.com/office/drawing/2014/main" val="2927152185"/>
                    </a:ext>
                  </a:extLst>
                </a:gridCol>
                <a:gridCol w="646434">
                  <a:extLst>
                    <a:ext uri="{9D8B030D-6E8A-4147-A177-3AD203B41FA5}">
                      <a16:colId xmlns:a16="http://schemas.microsoft.com/office/drawing/2014/main" val="2375927658"/>
                    </a:ext>
                  </a:extLst>
                </a:gridCol>
                <a:gridCol w="719613">
                  <a:extLst>
                    <a:ext uri="{9D8B030D-6E8A-4147-A177-3AD203B41FA5}">
                      <a16:colId xmlns:a16="http://schemas.microsoft.com/office/drawing/2014/main" val="1089912748"/>
                    </a:ext>
                  </a:extLst>
                </a:gridCol>
              </a:tblGrid>
              <a:tr h="119248">
                <a:tc>
                  <a:txBody>
                    <a:bodyPr/>
                    <a:lstStyle/>
                    <a:p>
                      <a:pPr algn="ctr" rtl="0" fontAlgn="ctr"/>
                      <a:r>
                        <a:rPr lang="en-US" sz="700" b="1" i="0" u="none" strike="noStrike">
                          <a:solidFill>
                            <a:srgbClr val="000000"/>
                          </a:solidFill>
                          <a:effectLst/>
                          <a:latin typeface="Verdana" panose="020B0604030504040204" pitchFamily="34" charset="0"/>
                        </a:rPr>
                        <a: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Xarajat turi</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Amalga oshirish mexanizmi</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n-US" sz="700" b="1" i="0" u="none" strike="noStrike">
                          <a:solidFill>
                            <a:srgbClr val="000000"/>
                          </a:solidFill>
                          <a:effectLst/>
                          <a:latin typeface="Verdana" panose="020B0604030504040204" pitchFamily="34" charset="0"/>
                        </a:rPr>
                        <a:t>Q1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Q2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Q3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Q4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2024</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2246337276"/>
                  </a:ext>
                </a:extLst>
              </a:tr>
              <a:tr h="119248">
                <a:tc>
                  <a:txBody>
                    <a:bodyPr/>
                    <a:lstStyle/>
                    <a:p>
                      <a:pPr algn="ctr" rtl="0" fontAlgn="ctr"/>
                      <a:r>
                        <a:rPr lang="en-US" sz="7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ctr" rtl="0" fontAlgn="ctr"/>
                      <a:r>
                        <a:rPr lang="ru-RU" sz="7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7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7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7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7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787622919"/>
                  </a:ext>
                </a:extLst>
              </a:tr>
              <a:tr h="208683">
                <a:tc gridSpan="3">
                  <a:txBody>
                    <a:bodyPr/>
                    <a:lstStyle/>
                    <a:p>
                      <a:pPr algn="ctr" rtl="0" fontAlgn="ctr"/>
                      <a:r>
                        <a:rPr lang="en-US" sz="700" b="1" i="0" u="none" strike="noStrike">
                          <a:solidFill>
                            <a:srgbClr val="000000"/>
                          </a:solidFill>
                          <a:effectLst/>
                          <a:latin typeface="Verdana" panose="020B0604030504040204" pitchFamily="34" charset="0"/>
                        </a:rPr>
                        <a:t>Xom ashyo, materiallar va butlovchi qismlarni xarid qilish jarayonlarini optimallashtirish, xarajatlarni tartibga solish</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r" rtl="0" fontAlgn="ctr"/>
                      <a:r>
                        <a:rPr lang="en-US" sz="700" b="1" i="0" u="none" strike="noStrike">
                          <a:solidFill>
                            <a:srgbClr val="000000"/>
                          </a:solidFill>
                          <a:effectLst/>
                          <a:latin typeface="Verdana" panose="020B0604030504040204" pitchFamily="34" charset="0"/>
                        </a:rPr>
                        <a:t>5,353.51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700" b="1" i="0" u="none" strike="noStrike">
                          <a:solidFill>
                            <a:srgbClr val="000000"/>
                          </a:solidFill>
                          <a:effectLst/>
                          <a:latin typeface="Verdana" panose="020B0604030504040204" pitchFamily="34" charset="0"/>
                        </a:rPr>
                        <a:t>29,335.17</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700" b="1" i="0" u="none" strike="noStrike">
                          <a:solidFill>
                            <a:srgbClr val="000000"/>
                          </a:solidFill>
                          <a:effectLst/>
                          <a:latin typeface="Verdana" panose="020B0604030504040204" pitchFamily="34" charset="0"/>
                        </a:rPr>
                        <a:t>43,308.54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700" b="1" i="0" u="none" strike="noStrike">
                          <a:solidFill>
                            <a:srgbClr val="000000"/>
                          </a:solidFill>
                          <a:effectLst/>
                          <a:latin typeface="Verdana" panose="020B0604030504040204" pitchFamily="34" charset="0"/>
                        </a:rPr>
                        <a:t>55,362.71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700" b="1" i="0" u="none" strike="noStrike">
                          <a:solidFill>
                            <a:srgbClr val="000000"/>
                          </a:solidFill>
                          <a:effectLst/>
                          <a:latin typeface="Verdana" panose="020B0604030504040204" pitchFamily="34" charset="0"/>
                        </a:rPr>
                        <a:t>133,359.94</a:t>
                      </a:r>
                    </a:p>
                  </a:txBody>
                  <a:tcPr marL="0" marR="0" marT="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658815029"/>
                  </a:ext>
                </a:extLst>
              </a:tr>
              <a:tr h="357743">
                <a:tc>
                  <a:txBody>
                    <a:bodyPr/>
                    <a:lstStyle/>
                    <a:p>
                      <a:pPr algn="ctr" fontAlgn="ctr"/>
                      <a:r>
                        <a:rPr lang="en-US" sz="800" b="0" i="1" u="none" strike="noStrike" dirty="0">
                          <a:solidFill>
                            <a:srgbClr val="000000"/>
                          </a:solidFill>
                          <a:effectLst/>
                          <a:latin typeface="Calibri" panose="020F0502020204030204" pitchFamily="34" charset="0"/>
                        </a:rPr>
                        <a:t>1.2.1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1" u="none" strike="noStrike" dirty="0" err="1">
                          <a:solidFill>
                            <a:srgbClr val="000000"/>
                          </a:solidFill>
                          <a:effectLst/>
                          <a:latin typeface="Calibri" panose="020F0502020204030204" pitchFamily="34" charset="0"/>
                        </a:rPr>
                        <a:t>Yog</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to'ldiruvchi</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qopqoq</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mahalliylashtirish</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UzKoram</a:t>
                      </a:r>
                      <a:r>
                        <a:rPr lang="en-US" sz="800" b="0" i="1"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1" u="none" strike="noStrike" dirty="0" err="1">
                          <a:solidFill>
                            <a:srgbClr val="000000"/>
                          </a:solidFill>
                          <a:effectLst/>
                          <a:latin typeface="Calibri" panose="020F0502020204030204" pitchFamily="34" charset="0"/>
                        </a:rPr>
                        <a:t>mahalliylashtirish</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bo'yicha</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Yog</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to'ldiruvchi</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qopqoq</a:t>
                      </a:r>
                      <a:r>
                        <a:rPr lang="en-US" sz="800" b="0" i="1" u="none" strike="noStrike" dirty="0">
                          <a:solidFill>
                            <a:srgbClr val="000000"/>
                          </a:solidFill>
                          <a:effectLst/>
                          <a:latin typeface="Calibri" panose="020F0502020204030204" pitchFamily="34" charset="0"/>
                        </a:rPr>
                        <a:t> CSS PRIME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1" u="none" strike="noStrike" dirty="0">
                          <a:solidFill>
                            <a:srgbClr val="000000"/>
                          </a:solidFill>
                          <a:effectLst/>
                          <a:latin typeface="Calibri" panose="020F0502020204030204" pitchFamily="34" charset="0"/>
                        </a:rPr>
                        <a:t>       -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1" u="none" strike="noStrike" dirty="0">
                          <a:solidFill>
                            <a:srgbClr val="000000"/>
                          </a:solidFill>
                          <a:effectLst/>
                          <a:latin typeface="Calibri" panose="020F0502020204030204" pitchFamily="34" charset="0"/>
                        </a:rPr>
                        <a:t>     3.30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1" u="none" strike="noStrike" dirty="0">
                          <a:solidFill>
                            <a:srgbClr val="000000"/>
                          </a:solidFill>
                          <a:effectLst/>
                          <a:latin typeface="Calibri" panose="020F0502020204030204" pitchFamily="34" charset="0"/>
                        </a:rPr>
                        <a:t>   13.20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1" u="none" strike="noStrike" dirty="0">
                          <a:solidFill>
                            <a:srgbClr val="000000"/>
                          </a:solidFill>
                          <a:effectLst/>
                          <a:latin typeface="Calibri" panose="020F0502020204030204" pitchFamily="34" charset="0"/>
                        </a:rPr>
                        <a:t>   75.00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1" u="none" strike="noStrike" dirty="0">
                          <a:solidFill>
                            <a:srgbClr val="000000"/>
                          </a:solidFill>
                          <a:effectLst/>
                          <a:latin typeface="Calibri" panose="020F0502020204030204" pitchFamily="34" charset="0"/>
                        </a:rPr>
                        <a:t>     91.50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47943644"/>
                  </a:ext>
                </a:extLst>
              </a:tr>
              <a:tr h="357743">
                <a:tc>
                  <a:txBody>
                    <a:bodyPr/>
                    <a:lstStyle/>
                    <a:p>
                      <a:pPr algn="ctr" fontAlgn="ctr"/>
                      <a:r>
                        <a:rPr lang="en-US" sz="800" b="0" i="0" u="none" strike="noStrike">
                          <a:solidFill>
                            <a:srgbClr val="000000"/>
                          </a:solidFill>
                          <a:effectLst/>
                          <a:latin typeface="Calibri" panose="020F0502020204030204" pitchFamily="34" charset="0"/>
                        </a:rPr>
                        <a:t>1.2.2.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Dvigatel kronshteynlarini mahalliylashtirish ("Uzsaemyung")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vosita qavslarini lokalizatsiya qilish orqali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solidFill>
                            <a:srgbClr val="000000"/>
                          </a:solidFill>
                          <a:effectLst/>
                          <a:latin typeface="Calibri" panose="020F0502020204030204" pitchFamily="34" charset="0"/>
                        </a:rPr>
                        <a:t>29.43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194.96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240.54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339.87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804.80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7315592"/>
                  </a:ext>
                </a:extLst>
              </a:tr>
              <a:tr h="357743">
                <a:tc>
                  <a:txBody>
                    <a:bodyPr/>
                    <a:lstStyle/>
                    <a:p>
                      <a:pPr algn="ctr" fontAlgn="ctr"/>
                      <a:r>
                        <a:rPr lang="en-US" sz="800" b="0" i="1" u="none" strike="noStrike" dirty="0">
                          <a:solidFill>
                            <a:srgbClr val="000000"/>
                          </a:solidFill>
                          <a:effectLst/>
                          <a:latin typeface="Calibri" panose="020F0502020204030204" pitchFamily="34" charset="0"/>
                        </a:rPr>
                        <a:t>1.2.3.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1" u="none" strike="noStrike" dirty="0" err="1">
                          <a:solidFill>
                            <a:srgbClr val="000000"/>
                          </a:solidFill>
                          <a:effectLst/>
                          <a:latin typeface="Calibri" panose="020F0502020204030204" pitchFamily="34" charset="0"/>
                        </a:rPr>
                        <a:t>Dvigatel</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jgutlarini</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mahalliylashtirish</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UzKoje</a:t>
                      </a:r>
                      <a:r>
                        <a:rPr lang="en-US" sz="800" b="0" i="1"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err="1">
                          <a:solidFill>
                            <a:srgbClr val="000000"/>
                          </a:solidFill>
                          <a:effectLst/>
                          <a:latin typeface="Calibri" panose="020F0502020204030204" pitchFamily="34" charset="0"/>
                        </a:rPr>
                        <a:t>jgutlarni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lokalizatsiya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qilish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orqali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dirty="0">
                          <a:solidFill>
                            <a:srgbClr val="000000"/>
                          </a:solidFill>
                          <a:effectLst/>
                          <a:latin typeface="Calibri" panose="020F0502020204030204" pitchFamily="34" charset="0"/>
                        </a:rPr>
                        <a:t>7.85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16.27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16.73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8.71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49.56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32439947"/>
                  </a:ext>
                </a:extLst>
              </a:tr>
              <a:tr h="909264">
                <a:tc>
                  <a:txBody>
                    <a:bodyPr/>
                    <a:lstStyle/>
                    <a:p>
                      <a:pPr algn="ctr" fontAlgn="ctr"/>
                      <a:r>
                        <a:rPr lang="en-US" sz="800" b="0" i="0" u="none" strike="noStrike">
                          <a:solidFill>
                            <a:srgbClr val="000000"/>
                          </a:solidFill>
                          <a:effectLst/>
                          <a:latin typeface="Calibri" panose="020F0502020204030204" pitchFamily="34" charset="0"/>
                        </a:rPr>
                        <a:t>1.2.4.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Muqobil TERMOSTAT ASM-ENG COOL / Dvigatel sovutish suvi termostatining dvigatel qismlariga (B-DOHC) o'tish orqali narxni pasaytirish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Yetkazib beruvchining Mahle Behrdan Qufu tembiga o'zgarishi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854.20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854.20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4250145"/>
                  </a:ext>
                </a:extLst>
              </a:tr>
              <a:tr h="909264">
                <a:tc>
                  <a:txBody>
                    <a:bodyPr/>
                    <a:lstStyle/>
                    <a:p>
                      <a:pPr algn="ctr" fontAlgn="ctr"/>
                      <a:r>
                        <a:rPr lang="en-US" sz="800" b="0" i="0" u="none" strike="noStrike" dirty="0">
                          <a:solidFill>
                            <a:srgbClr val="000000"/>
                          </a:solidFill>
                          <a:effectLst/>
                          <a:latin typeface="Calibri" panose="020F050202020403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err="1">
                          <a:solidFill>
                            <a:srgbClr val="000000"/>
                          </a:solidFill>
                          <a:effectLst/>
                          <a:latin typeface="Calibri" panose="020F0502020204030204" pitchFamily="34" charset="0"/>
                        </a:rPr>
                        <a:t>Dvigatel</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moyi</a:t>
                      </a:r>
                      <a:r>
                        <a:rPr lang="en-US" sz="800" b="0" i="0" u="none" strike="noStrike" dirty="0">
                          <a:solidFill>
                            <a:srgbClr val="000000"/>
                          </a:solidFill>
                          <a:effectLst/>
                          <a:latin typeface="Calibri" panose="020F0502020204030204" pitchFamily="34" charset="0"/>
                        </a:rPr>
                        <a:t> 0w20 (B-DOHC), </a:t>
                      </a:r>
                      <a:r>
                        <a:rPr lang="en-US" sz="800" b="0" i="0" u="none" strike="noStrike" dirty="0" err="1">
                          <a:solidFill>
                            <a:srgbClr val="000000"/>
                          </a:solidFill>
                          <a:effectLst/>
                          <a:latin typeface="Calibri" panose="020F0502020204030204" pitchFamily="34" charset="0"/>
                        </a:rPr>
                        <a:t>Dvigatel</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moyi</a:t>
                      </a:r>
                      <a:r>
                        <a:rPr lang="en-US" sz="800" b="0" i="0" u="none" strike="noStrike" dirty="0">
                          <a:solidFill>
                            <a:srgbClr val="000000"/>
                          </a:solidFill>
                          <a:effectLst/>
                          <a:latin typeface="Calibri" panose="020F0502020204030204" pitchFamily="34" charset="0"/>
                        </a:rPr>
                        <a:t> 5w30 (CSS Prime) </a:t>
                      </a:r>
                      <a:r>
                        <a:rPr lang="en-US" sz="800" b="0" i="0" u="none" strike="noStrike" dirty="0" err="1">
                          <a:solidFill>
                            <a:srgbClr val="000000"/>
                          </a:solidFill>
                          <a:effectLst/>
                          <a:latin typeface="Calibri" panose="020F0502020204030204" pitchFamily="34" charset="0"/>
                        </a:rPr>
                        <a:t>dvigatel</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qismlarining</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muqobil</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yetkazib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beruvchisiga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o'tish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orqali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narxlarni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pasaytirish</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err="1">
                          <a:solidFill>
                            <a:srgbClr val="000000"/>
                          </a:solidFill>
                          <a:effectLst/>
                          <a:latin typeface="Calibri" panose="020F0502020204030204" pitchFamily="34" charset="0"/>
                        </a:rPr>
                        <a:t>Yetkazib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beruvchining</a:t>
                      </a:r>
                      <a:r>
                        <a:rPr lang="en-US" sz="800" b="0" i="0" u="none" strike="noStrike" dirty="0">
                          <a:solidFill>
                            <a:srgbClr val="000000"/>
                          </a:solidFill>
                          <a:effectLst/>
                          <a:latin typeface="Calibri" panose="020F0502020204030204" pitchFamily="34" charset="0"/>
                        </a:rPr>
                        <a:t> FUCHS dan S-OIL </a:t>
                      </a:r>
                      <a:r>
                        <a:rPr lang="en-US" sz="800" b="0" i="0" u="none" strike="noStrike" dirty="0" err="1">
                          <a:solidFill>
                            <a:srgbClr val="000000"/>
                          </a:solidFill>
                          <a:effectLst/>
                          <a:latin typeface="Calibri" panose="020F0502020204030204" pitchFamily="34" charset="0"/>
                        </a:rPr>
                        <a:t>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o'zgarishi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3,048.36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2,458.77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2,211.79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7,718.92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47559409"/>
                  </a:ext>
                </a:extLst>
              </a:tr>
              <a:tr h="661283">
                <a:tc>
                  <a:txBody>
                    <a:bodyPr/>
                    <a:lstStyle/>
                    <a:p>
                      <a:pPr algn="ctr" fontAlgn="ctr"/>
                      <a:r>
                        <a:rPr lang="en-US" sz="800" b="0" i="0" u="none" strike="noStrike">
                          <a:solidFill>
                            <a:srgbClr val="000000"/>
                          </a:solidFill>
                          <a:effectLst/>
                          <a:latin typeface="Calibri" panose="020F0502020204030204" pitchFamily="34" charset="0"/>
                        </a:rPr>
                        <a:t>1.2.6.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CSS Prime dvigatel qismlarini muqobil Valve yetkazib beruvchisiga o'tish orqali narxni pasaytirish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Yetkazib beruvchini FM Braziliyadan Tenneco Chinaga o'zgartirish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solidFill>
                            <a:srgbClr val="000000"/>
                          </a:solidFill>
                          <a:effectLst/>
                          <a:latin typeface="Calibri" panose="020F0502020204030204" pitchFamily="34" charset="0"/>
                        </a:rPr>
                        <a:t>246.01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718.33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708.73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814.20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2,487.27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4780610"/>
                  </a:ext>
                </a:extLst>
              </a:tr>
              <a:tr h="661283">
                <a:tc>
                  <a:txBody>
                    <a:bodyPr/>
                    <a:lstStyle/>
                    <a:p>
                      <a:pPr algn="ctr" fontAlgn="ctr"/>
                      <a:r>
                        <a:rPr lang="en-US" sz="800" b="0" i="0" u="none" strike="noStrike" dirty="0">
                          <a:solidFill>
                            <a:srgbClr val="000000"/>
                          </a:solidFill>
                          <a:effectLst/>
                          <a:latin typeface="Calibri" panose="020F0502020204030204" pitchFamily="34" charset="0"/>
                        </a:rPr>
                        <a:t>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err="1">
                          <a:solidFill>
                            <a:srgbClr val="000000"/>
                          </a:solidFill>
                          <a:effectLst/>
                          <a:latin typeface="Calibri" panose="020F0502020204030204" pitchFamily="34" charset="0"/>
                        </a:rPr>
                        <a:t>Muqobil</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yetkazib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beruvchiga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o'tish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orqali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pasaytirilgan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narx</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Elektro-magnitli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klapan</a:t>
                      </a:r>
                      <a:r>
                        <a:rPr lang="en-US" sz="800" b="0" i="0" u="none" strike="noStrike" dirty="0">
                          <a:solidFill>
                            <a:srgbClr val="000000"/>
                          </a:solidFill>
                          <a:effectLst/>
                          <a:latin typeface="Calibri" panose="020F0502020204030204" pitchFamily="34" charset="0"/>
                        </a:rPr>
                        <a:t> (BORGWARNER)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BORGWARNER </a:t>
                      </a:r>
                      <a:r>
                        <a:rPr lang="en-US" sz="800" b="0" i="0" u="none" strike="noStrike" dirty="0" err="1">
                          <a:solidFill>
                            <a:srgbClr val="000000"/>
                          </a:solidFill>
                          <a:effectLst/>
                          <a:latin typeface="Calibri" panose="020F0502020204030204" pitchFamily="34" charset="0"/>
                        </a:rPr>
                        <a:t>yetkazib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beruvchini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o'zgartirish</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dirty="0">
                          <a:solidFill>
                            <a:srgbClr val="000000"/>
                          </a:solidFill>
                          <a:effectLst/>
                          <a:latin typeface="Calibri" panose="020F0502020204030204" pitchFamily="34" charset="0"/>
                        </a:rPr>
                        <a:t>87.04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72.21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98.58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116.59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374.42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71616999"/>
                  </a:ext>
                </a:extLst>
              </a:tr>
              <a:tr h="834733">
                <a:tc>
                  <a:txBody>
                    <a:bodyPr/>
                    <a:lstStyle/>
                    <a:p>
                      <a:pPr algn="ctr" fontAlgn="ctr"/>
                      <a:r>
                        <a:rPr lang="en-US" sz="800" b="0" i="1" u="none" strike="noStrike">
                          <a:solidFill>
                            <a:srgbClr val="000000"/>
                          </a:solidFill>
                          <a:effectLst/>
                          <a:latin typeface="Calibri" panose="020F0502020204030204" pitchFamily="34" charset="0"/>
                        </a:rPr>
                        <a:t>1.2.8.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Calibri" panose="020F0502020204030204" pitchFamily="34" charset="0"/>
                        </a:rPr>
                        <a:t>muqobil yetkazib beruvchisiga (BORGWARNER) o'tish orqali narxni pasaytirish/ Raspredvalning yulduzsimon bolt (BORGWARNER)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BORGWARNER yetkazib beruvchini o'zgartirish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solidFill>
                            <a:srgbClr val="000000"/>
                          </a:solidFill>
                          <a:effectLst/>
                          <a:latin typeface="Calibri" panose="020F0502020204030204" pitchFamily="34" charset="0"/>
                        </a:rPr>
                        <a:t>53.59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37.57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60.68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71.77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223.62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2390701"/>
                  </a:ext>
                </a:extLst>
              </a:tr>
            </a:tbl>
          </a:graphicData>
        </a:graphic>
      </p:graphicFrame>
    </p:spTree>
    <p:extLst>
      <p:ext uri="{BB962C8B-B14F-4D97-AF65-F5344CB8AC3E}">
        <p14:creationId xmlns:p14="http://schemas.microsoft.com/office/powerpoint/2010/main" val="1437338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0491-1568-4CCD-8F36-BDE7379CAD63}"/>
              </a:ext>
            </a:extLst>
          </p:cNvPr>
          <p:cNvSpPr>
            <a:spLocks noGrp="1"/>
          </p:cNvSpPr>
          <p:nvPr>
            <p:ph type="title"/>
          </p:nvPr>
        </p:nvSpPr>
        <p:spPr/>
        <p:txBody>
          <a:bodyPr/>
          <a:lstStyle/>
          <a:p>
            <a:r>
              <a:rPr lang="en-US" sz="1400" dirty="0"/>
              <a:t>2024</a:t>
            </a:r>
            <a:r>
              <a:rPr lang="uz-Latn-UZ" sz="1400" dirty="0"/>
              <a:t>-</a:t>
            </a:r>
            <a:r>
              <a:rPr lang="en-US" sz="1400" dirty="0" err="1"/>
              <a:t>yil</a:t>
            </a:r>
            <a:r>
              <a:rPr lang="en-US" sz="1400" dirty="0"/>
              <a:t> </a:t>
            </a:r>
            <a:r>
              <a:rPr lang="en-US" sz="1400" dirty="0" err="1"/>
              <a:t>uchun</a:t>
            </a:r>
            <a:r>
              <a:rPr lang="en-US" sz="1400" dirty="0"/>
              <a:t> </a:t>
            </a:r>
            <a:r>
              <a:rPr lang="en-US" sz="1400" dirty="0" err="1"/>
              <a:t>xarajatlarni</a:t>
            </a:r>
            <a:r>
              <a:rPr lang="en-US" sz="1400" dirty="0"/>
              <a:t> </a:t>
            </a:r>
            <a:r>
              <a:rPr lang="en-US" sz="1400" dirty="0" err="1"/>
              <a:t>kamaytirish</a:t>
            </a:r>
            <a:endParaRPr lang="en-US" sz="1400" dirty="0"/>
          </a:p>
        </p:txBody>
      </p:sp>
      <p:sp>
        <p:nvSpPr>
          <p:cNvPr id="4" name="Slide Number Placeholder 3">
            <a:extLst>
              <a:ext uri="{FF2B5EF4-FFF2-40B4-BE49-F238E27FC236}">
                <a16:creationId xmlns:a16="http://schemas.microsoft.com/office/drawing/2014/main" id="{35A0E711-2DE2-4DB0-950B-34CA430B6130}"/>
              </a:ext>
            </a:extLst>
          </p:cNvPr>
          <p:cNvSpPr>
            <a:spLocks noGrp="1"/>
          </p:cNvSpPr>
          <p:nvPr>
            <p:ph type="sldNum" sz="quarter" idx="12"/>
          </p:nvPr>
        </p:nvSpPr>
        <p:spPr/>
        <p:txBody>
          <a:bodyPr/>
          <a:lstStyle/>
          <a:p>
            <a:fld id="{1354BD52-9AEB-47A1-BEEE-8060037B36A9}" type="slidenum">
              <a:rPr lang="en-US" smtClean="0"/>
              <a:t>13</a:t>
            </a:fld>
            <a:endParaRPr lang="en-US"/>
          </a:p>
        </p:txBody>
      </p:sp>
      <p:graphicFrame>
        <p:nvGraphicFramePr>
          <p:cNvPr id="8" name="Content Placeholder 7">
            <a:extLst>
              <a:ext uri="{FF2B5EF4-FFF2-40B4-BE49-F238E27FC236}">
                <a16:creationId xmlns:a16="http://schemas.microsoft.com/office/drawing/2014/main" id="{AFAF9349-BB59-4FC6-8EE9-9CA453071236}"/>
              </a:ext>
            </a:extLst>
          </p:cNvPr>
          <p:cNvGraphicFramePr>
            <a:graphicFrameLocks noGrp="1"/>
          </p:cNvGraphicFramePr>
          <p:nvPr>
            <p:ph idx="1"/>
            <p:extLst/>
          </p:nvPr>
        </p:nvGraphicFramePr>
        <p:xfrm>
          <a:off x="304801" y="924559"/>
          <a:ext cx="8531683" cy="5618809"/>
        </p:xfrm>
        <a:graphic>
          <a:graphicData uri="http://schemas.openxmlformats.org/drawingml/2006/table">
            <a:tbl>
              <a:tblPr/>
              <a:tblGrid>
                <a:gridCol w="550825">
                  <a:extLst>
                    <a:ext uri="{9D8B030D-6E8A-4147-A177-3AD203B41FA5}">
                      <a16:colId xmlns:a16="http://schemas.microsoft.com/office/drawing/2014/main" val="2282539534"/>
                    </a:ext>
                  </a:extLst>
                </a:gridCol>
                <a:gridCol w="1175096">
                  <a:extLst>
                    <a:ext uri="{9D8B030D-6E8A-4147-A177-3AD203B41FA5}">
                      <a16:colId xmlns:a16="http://schemas.microsoft.com/office/drawing/2014/main" val="2167337854"/>
                    </a:ext>
                  </a:extLst>
                </a:gridCol>
                <a:gridCol w="2974462">
                  <a:extLst>
                    <a:ext uri="{9D8B030D-6E8A-4147-A177-3AD203B41FA5}">
                      <a16:colId xmlns:a16="http://schemas.microsoft.com/office/drawing/2014/main" val="948065321"/>
                    </a:ext>
                  </a:extLst>
                </a:gridCol>
                <a:gridCol w="587548">
                  <a:extLst>
                    <a:ext uri="{9D8B030D-6E8A-4147-A177-3AD203B41FA5}">
                      <a16:colId xmlns:a16="http://schemas.microsoft.com/office/drawing/2014/main" val="1124001727"/>
                    </a:ext>
                  </a:extLst>
                </a:gridCol>
                <a:gridCol w="575307">
                  <a:extLst>
                    <a:ext uri="{9D8B030D-6E8A-4147-A177-3AD203B41FA5}">
                      <a16:colId xmlns:a16="http://schemas.microsoft.com/office/drawing/2014/main" val="615074220"/>
                    </a:ext>
                  </a:extLst>
                </a:gridCol>
                <a:gridCol w="648750">
                  <a:extLst>
                    <a:ext uri="{9D8B030D-6E8A-4147-A177-3AD203B41FA5}">
                      <a16:colId xmlns:a16="http://schemas.microsoft.com/office/drawing/2014/main" val="2041290990"/>
                    </a:ext>
                  </a:extLst>
                </a:gridCol>
                <a:gridCol w="648750">
                  <a:extLst>
                    <a:ext uri="{9D8B030D-6E8A-4147-A177-3AD203B41FA5}">
                      <a16:colId xmlns:a16="http://schemas.microsoft.com/office/drawing/2014/main" val="3326786787"/>
                    </a:ext>
                  </a:extLst>
                </a:gridCol>
                <a:gridCol w="648750">
                  <a:extLst>
                    <a:ext uri="{9D8B030D-6E8A-4147-A177-3AD203B41FA5}">
                      <a16:colId xmlns:a16="http://schemas.microsoft.com/office/drawing/2014/main" val="165951571"/>
                    </a:ext>
                  </a:extLst>
                </a:gridCol>
                <a:gridCol w="722195">
                  <a:extLst>
                    <a:ext uri="{9D8B030D-6E8A-4147-A177-3AD203B41FA5}">
                      <a16:colId xmlns:a16="http://schemas.microsoft.com/office/drawing/2014/main" val="1775247032"/>
                    </a:ext>
                  </a:extLst>
                </a:gridCol>
              </a:tblGrid>
              <a:tr h="90488">
                <a:tc>
                  <a:txBody>
                    <a:bodyPr/>
                    <a:lstStyle/>
                    <a:p>
                      <a:pPr algn="ctr" rtl="0" fontAlgn="ctr"/>
                      <a:r>
                        <a:rPr lang="en-US" sz="700" b="1" i="0" u="none" strike="noStrike">
                          <a:solidFill>
                            <a:srgbClr val="000000"/>
                          </a:solidFill>
                          <a:effectLst/>
                          <a:latin typeface="Verdana" panose="020B0604030504040204" pitchFamily="34" charset="0"/>
                        </a:rPr>
                        <a: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Xarajat turi</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Amalga oshirish mexanizmi</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n-US" sz="700" b="1" i="0" u="none" strike="noStrike">
                          <a:solidFill>
                            <a:srgbClr val="000000"/>
                          </a:solidFill>
                          <a:effectLst/>
                          <a:latin typeface="Verdana" panose="020B0604030504040204" pitchFamily="34" charset="0"/>
                        </a:rPr>
                        <a:t>Q1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Q2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Q3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Q4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2024</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3379087688"/>
                  </a:ext>
                </a:extLst>
              </a:tr>
              <a:tr h="90488">
                <a:tc>
                  <a:txBody>
                    <a:bodyPr/>
                    <a:lstStyle/>
                    <a:p>
                      <a:pPr algn="ctr" rtl="0" fontAlgn="ctr"/>
                      <a:r>
                        <a:rPr lang="en-US" sz="7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7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ctr" rtl="0" fontAlgn="ctr"/>
                      <a:r>
                        <a:rPr lang="ru-RU" sz="7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7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7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7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7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1311849865"/>
                  </a:ext>
                </a:extLst>
              </a:tr>
              <a:tr h="187936">
                <a:tc gridSpan="3">
                  <a:txBody>
                    <a:bodyPr/>
                    <a:lstStyle/>
                    <a:p>
                      <a:pPr algn="ctr" rtl="0" fontAlgn="ctr"/>
                      <a:r>
                        <a:rPr lang="en-US" sz="700" b="1" i="0" u="none" strike="noStrike">
                          <a:solidFill>
                            <a:srgbClr val="000000"/>
                          </a:solidFill>
                          <a:effectLst/>
                          <a:latin typeface="Verdana" panose="020B0604030504040204" pitchFamily="34" charset="0"/>
                        </a:rPr>
                        <a:t>Xom ashyo, materiallar va butlovchi qismlarni xarid qilish jarayonlarini optimallashtirish, xarajatlarni tartibga solish</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r" rtl="0" fontAlgn="ctr"/>
                      <a:r>
                        <a:rPr lang="en-US" sz="700" b="1" i="0" u="none" strike="noStrike">
                          <a:solidFill>
                            <a:srgbClr val="000000"/>
                          </a:solidFill>
                          <a:effectLst/>
                          <a:latin typeface="Verdana" panose="020B0604030504040204" pitchFamily="34" charset="0"/>
                        </a:rPr>
                        <a:t>5,353.51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700" b="1" i="0" u="none" strike="noStrike">
                          <a:solidFill>
                            <a:srgbClr val="000000"/>
                          </a:solidFill>
                          <a:effectLst/>
                          <a:latin typeface="Verdana" panose="020B0604030504040204" pitchFamily="34" charset="0"/>
                        </a:rPr>
                        <a:t>29,335.17</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700" b="1" i="0" u="none" strike="noStrike">
                          <a:solidFill>
                            <a:srgbClr val="000000"/>
                          </a:solidFill>
                          <a:effectLst/>
                          <a:latin typeface="Verdana" panose="020B0604030504040204" pitchFamily="34" charset="0"/>
                        </a:rPr>
                        <a:t>43,308.54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700" b="1" i="0" u="none" strike="noStrike">
                          <a:solidFill>
                            <a:srgbClr val="000000"/>
                          </a:solidFill>
                          <a:effectLst/>
                          <a:latin typeface="Verdana" panose="020B0604030504040204" pitchFamily="34" charset="0"/>
                        </a:rPr>
                        <a:t>55,362.71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700" b="1" i="0" u="none" strike="noStrike">
                          <a:solidFill>
                            <a:srgbClr val="000000"/>
                          </a:solidFill>
                          <a:effectLst/>
                          <a:latin typeface="Verdana" panose="020B0604030504040204" pitchFamily="34" charset="0"/>
                        </a:rPr>
                        <a:t>133,359.94</a:t>
                      </a:r>
                    </a:p>
                  </a:txBody>
                  <a:tcPr marL="0" marR="0" marT="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3254424821"/>
                  </a:ext>
                </a:extLst>
              </a:tr>
              <a:tr h="723902">
                <a:tc>
                  <a:txBody>
                    <a:bodyPr/>
                    <a:lstStyle/>
                    <a:p>
                      <a:pPr algn="ctr" fontAlgn="ctr"/>
                      <a:r>
                        <a:rPr lang="en-US" sz="800" b="0" i="0" u="none" strike="noStrike" dirty="0">
                          <a:solidFill>
                            <a:srgbClr val="000000"/>
                          </a:solidFill>
                          <a:effectLst/>
                          <a:latin typeface="Calibri" panose="020F0502020204030204" pitchFamily="34" charset="0"/>
                        </a:rPr>
                        <a:t>1.2.9.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CSS Prime </a:t>
                      </a:r>
                      <a:r>
                        <a:rPr lang="en-US" sz="800" b="0" i="0" u="none" strike="noStrike" dirty="0" err="1">
                          <a:solidFill>
                            <a:srgbClr val="000000"/>
                          </a:solidFill>
                          <a:effectLst/>
                          <a:latin typeface="Calibri" panose="020F0502020204030204" pitchFamily="34" charset="0"/>
                        </a:rPr>
                        <a:t>dvigateliga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ega</a:t>
                      </a:r>
                      <a:r>
                        <a:rPr lang="en-US" sz="800" b="0" i="0" u="none" strike="noStrike" dirty="0">
                          <a:solidFill>
                            <a:srgbClr val="000000"/>
                          </a:solidFill>
                          <a:effectLst/>
                          <a:latin typeface="Calibri" panose="020F0502020204030204" pitchFamily="34" charset="0"/>
                        </a:rPr>
                        <a:t> Sprocket ASM-CM/SHF </a:t>
                      </a:r>
                      <a:r>
                        <a:rPr lang="en-US" sz="800" b="0" i="0" u="none" strike="noStrike" dirty="0" err="1">
                          <a:solidFill>
                            <a:srgbClr val="000000"/>
                          </a:solidFill>
                          <a:effectLst/>
                          <a:latin typeface="Calibri" panose="020F0502020204030204" pitchFamily="34" charset="0"/>
                        </a:rPr>
                        <a:t>muqobil</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yetkazib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beruvchisiga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o'tish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orqali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narxni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pasaytirish</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BORGWARNER </a:t>
                      </a:r>
                      <a:r>
                        <a:rPr lang="en-US" sz="800" b="0" i="0" u="none" strike="noStrike" dirty="0" err="1">
                          <a:solidFill>
                            <a:srgbClr val="000000"/>
                          </a:solidFill>
                          <a:effectLst/>
                          <a:latin typeface="Calibri" panose="020F0502020204030204" pitchFamily="34" charset="0"/>
                        </a:rPr>
                        <a:t>yetkazib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beruvchini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o'zgartirish</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dirty="0">
                          <a:solidFill>
                            <a:srgbClr val="000000"/>
                          </a:solidFill>
                          <a:effectLst/>
                          <a:latin typeface="Calibri" panose="020F0502020204030204" pitchFamily="34" charset="0"/>
                        </a:rPr>
                        <a:t>980.25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398.43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1,127.50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1,333.48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3,839.65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11409840"/>
                  </a:ext>
                </a:extLst>
              </a:tr>
              <a:tr h="542926">
                <a:tc>
                  <a:txBody>
                    <a:bodyPr/>
                    <a:lstStyle/>
                    <a:p>
                      <a:pPr algn="ctr" fontAlgn="ctr"/>
                      <a:r>
                        <a:rPr lang="en-US" sz="800" b="0" i="0" u="none" strike="noStrike">
                          <a:solidFill>
                            <a:srgbClr val="000000"/>
                          </a:solidFill>
                          <a:effectLst/>
                          <a:latin typeface="Calibri" panose="020F0502020204030204" pitchFamily="34" charset="0"/>
                        </a:rPr>
                        <a:t>1.2.10.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Dvigatel silindr blokining mexanik qismlarini lokalizatsiya qilish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silindr blokini mexanik kesish (CSS PRIME) KS Huayu va silindr blokini lokalizatsiya qilish orqali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solidFill>
                            <a:srgbClr val="000000"/>
                          </a:solidFill>
                          <a:effectLst/>
                          <a:latin typeface="Calibri" panose="020F0502020204030204" pitchFamily="34" charset="0"/>
                        </a:rPr>
                        <a:t>743.57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22,400.13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35,038.54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43,815.03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101,997.28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8428012"/>
                  </a:ext>
                </a:extLst>
              </a:tr>
              <a:tr h="361951">
                <a:tc>
                  <a:txBody>
                    <a:bodyPr/>
                    <a:lstStyle/>
                    <a:p>
                      <a:pPr algn="ctr" fontAlgn="ctr"/>
                      <a:r>
                        <a:rPr lang="en-US" sz="800" b="0" i="1" u="none" strike="noStrike" dirty="0">
                          <a:solidFill>
                            <a:srgbClr val="000000"/>
                          </a:solidFill>
                          <a:effectLst/>
                          <a:latin typeface="Calibri" panose="020F0502020204030204" pitchFamily="34" charset="0"/>
                        </a:rPr>
                        <a:t>1.2.11.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1" u="none" strike="noStrike" dirty="0" err="1">
                          <a:solidFill>
                            <a:srgbClr val="000000"/>
                          </a:solidFill>
                          <a:effectLst/>
                          <a:latin typeface="Calibri" panose="020F0502020204030204" pitchFamily="34" charset="0"/>
                        </a:rPr>
                        <a:t>Muqobil</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yetkazib</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beruvchiga</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o'tish</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orqali</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narxlarni</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pasaytirish</a:t>
                      </a:r>
                      <a:endParaRPr lang="en-US" sz="800" b="0" i="1"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err="1">
                          <a:solidFill>
                            <a:srgbClr val="000000"/>
                          </a:solidFill>
                          <a:effectLst/>
                          <a:latin typeface="Calibri" panose="020F0502020204030204" pitchFamily="34" charset="0"/>
                        </a:rPr>
                        <a:t>Yetkazib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beruvchi</a:t>
                      </a:r>
                      <a:r>
                        <a:rPr lang="en-US" sz="800" b="0" i="0" u="none" strike="noStrike" dirty="0">
                          <a:solidFill>
                            <a:srgbClr val="000000"/>
                          </a:solidFill>
                          <a:effectLst/>
                          <a:latin typeface="Calibri" panose="020F0502020204030204" pitchFamily="34" charset="0"/>
                        </a:rPr>
                        <a:t> INZI DISPLAY CO LTD (KOR) (CSS Prime) </a:t>
                      </a:r>
                      <a:r>
                        <a:rPr lang="en-US" sz="800" b="0" i="0" u="none" strike="noStrike" dirty="0" err="1">
                          <a:solidFill>
                            <a:srgbClr val="000000"/>
                          </a:solidFill>
                          <a:effectLst/>
                          <a:latin typeface="Calibri" panose="020F0502020204030204" pitchFamily="34" charset="0"/>
                        </a:rPr>
                        <a:t>UzAuto</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Inzi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o‘zgartirildi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dirty="0">
                          <a:solidFill>
                            <a:srgbClr val="000000"/>
                          </a:solidFill>
                          <a:effectLst/>
                          <a:latin typeface="Calibri" panose="020F0502020204030204" pitchFamily="34" charset="0"/>
                        </a:rPr>
                        <a:t>794.13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1,727.28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1,555.43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3,004.85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7,081.69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47764113"/>
                  </a:ext>
                </a:extLst>
              </a:tr>
              <a:tr h="633414">
                <a:tc>
                  <a:txBody>
                    <a:bodyPr/>
                    <a:lstStyle/>
                    <a:p>
                      <a:pPr algn="ctr" fontAlgn="ctr"/>
                      <a:r>
                        <a:rPr lang="en-US" sz="800" b="0" i="0" u="none" strike="noStrike">
                          <a:solidFill>
                            <a:srgbClr val="000000"/>
                          </a:solidFill>
                          <a:effectLst/>
                          <a:latin typeface="Calibri" panose="020F0502020204030204" pitchFamily="34" charset="0"/>
                        </a:rPr>
                        <a:t>1.2.12.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CSS Prime dvigatel silindrli boshini yetkazib beruvchi bilan muzokaralar olib borish orqali narxni pasaytirish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Head-CYL (qisman MCHG) narxini pasaytirish uchun GMOD bilan muzokaralar olib borish orqali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1,075.93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1,272.49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2,348.43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4235730"/>
                  </a:ext>
                </a:extLst>
              </a:tr>
              <a:tr h="452439">
                <a:tc>
                  <a:txBody>
                    <a:bodyPr/>
                    <a:lstStyle/>
                    <a:p>
                      <a:pPr algn="ctr" fontAlgn="ctr"/>
                      <a:r>
                        <a:rPr lang="en-US" sz="800" b="0" i="1" u="none" strike="noStrike" dirty="0">
                          <a:solidFill>
                            <a:srgbClr val="000000"/>
                          </a:solidFill>
                          <a:effectLst/>
                          <a:latin typeface="Calibri" panose="020F0502020204030204" pitchFamily="34" charset="0"/>
                        </a:rPr>
                        <a:t>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Turbocharger </a:t>
                      </a:r>
                      <a:r>
                        <a:rPr lang="en-US" sz="800" b="0" i="0" u="none" strike="noStrike" dirty="0" err="1">
                          <a:solidFill>
                            <a:srgbClr val="000000"/>
                          </a:solidFill>
                          <a:effectLst/>
                          <a:latin typeface="Calibri" panose="020F0502020204030204" pitchFamily="34" charset="0"/>
                        </a:rPr>
                        <a:t>paketini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o'zgartirish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orqali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narxni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pasaytirish</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Turbo </a:t>
                      </a:r>
                      <a:r>
                        <a:rPr lang="en-US" sz="800" b="0" i="0" u="none" strike="noStrike" dirty="0" err="1">
                          <a:solidFill>
                            <a:srgbClr val="000000"/>
                          </a:solidFill>
                          <a:effectLst/>
                          <a:latin typeface="Calibri" panose="020F0502020204030204" pitchFamily="34" charset="0"/>
                        </a:rPr>
                        <a:t>zaryadlovchini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qayta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qadoqlash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orqali</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dirty="0">
                          <a:solidFill>
                            <a:srgbClr val="000000"/>
                          </a:solidFill>
                          <a:effectLst/>
                          <a:latin typeface="Calibri" panose="020F0502020204030204" pitchFamily="34" charset="0"/>
                        </a:rPr>
                        <a:t>948.25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718.33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708.73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814.20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3,189.50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1701075"/>
                  </a:ext>
                </a:extLst>
              </a:tr>
              <a:tr h="542926">
                <a:tc>
                  <a:txBody>
                    <a:bodyPr/>
                    <a:lstStyle/>
                    <a:p>
                      <a:pPr algn="ctr" fontAlgn="ctr"/>
                      <a:r>
                        <a:rPr lang="en-US" sz="800" b="0" i="1" u="none" strike="noStrike">
                          <a:solidFill>
                            <a:srgbClr val="000000"/>
                          </a:solidFill>
                          <a:effectLst/>
                          <a:latin typeface="Calibri" panose="020F0502020204030204" pitchFamily="34" charset="0"/>
                        </a:rPr>
                        <a:t>1.2.14.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Calibri" panose="020F0502020204030204" pitchFamily="34" charset="0"/>
                        </a:rPr>
                        <a:t>Yetkazib beruvchi bilan muzokaralar olib borish orqali narxlarni pasaytirish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Narxlarni pasaytirish MOQ nasosi (CSS Prime) SHW Automotive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solidFill>
                            <a:srgbClr val="000000"/>
                          </a:solidFill>
                          <a:effectLst/>
                          <a:latin typeface="Calibri" panose="020F0502020204030204" pitchFamily="34" charset="0"/>
                        </a:rPr>
                        <a:t>246.60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246.60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4191993"/>
                  </a:ext>
                </a:extLst>
              </a:tr>
              <a:tr h="542926">
                <a:tc>
                  <a:txBody>
                    <a:bodyPr/>
                    <a:lstStyle/>
                    <a:p>
                      <a:pPr algn="ctr" fontAlgn="ctr"/>
                      <a:r>
                        <a:rPr lang="en-US" sz="800" b="0" i="1" u="none" strike="noStrike" dirty="0">
                          <a:solidFill>
                            <a:srgbClr val="000000"/>
                          </a:solidFill>
                          <a:effectLst/>
                          <a:latin typeface="Calibri" panose="020F0502020204030204" pitchFamily="34" charset="0"/>
                        </a:rPr>
                        <a:t>1.2.15.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1" u="none" strike="noStrike" dirty="0">
                          <a:solidFill>
                            <a:srgbClr val="000000"/>
                          </a:solidFill>
                          <a:effectLst/>
                          <a:latin typeface="Calibri" panose="020F0502020204030204" pitchFamily="34" charset="0"/>
                        </a:rPr>
                        <a:t>SLEEVE-CYL </a:t>
                      </a:r>
                      <a:r>
                        <a:rPr lang="en-US" sz="800" b="0" i="1" u="none" strike="noStrike" dirty="0" err="1">
                          <a:solidFill>
                            <a:srgbClr val="000000"/>
                          </a:solidFill>
                          <a:effectLst/>
                          <a:latin typeface="Calibri" panose="020F0502020204030204" pitchFamily="34" charset="0"/>
                        </a:rPr>
                        <a:t>muqobil</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yetkazib</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beruvchiga</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o'tish</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orqali</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arzonlashtirilgan</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narx</a:t>
                      </a:r>
                      <a:endParaRPr lang="en-US" sz="800" b="0" i="1"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err="1">
                          <a:solidFill>
                            <a:srgbClr val="000000"/>
                          </a:solidFill>
                          <a:effectLst/>
                          <a:latin typeface="Calibri" panose="020F0502020204030204" pitchFamily="34" charset="0"/>
                        </a:rPr>
                        <a:t>Mahle</a:t>
                      </a:r>
                      <a:r>
                        <a:rPr lang="en-US" sz="800" b="0" i="0" u="none" strike="noStrike" dirty="0">
                          <a:solidFill>
                            <a:srgbClr val="000000"/>
                          </a:solidFill>
                          <a:effectLst/>
                          <a:latin typeface="Calibri" panose="020F0502020204030204" pitchFamily="34" charset="0"/>
                        </a:rPr>
                        <a:t> Brazil (CSS Prime) </a:t>
                      </a:r>
                      <a:r>
                        <a:rPr lang="en-US" sz="800" b="0" i="0" u="none" strike="noStrike" dirty="0" err="1">
                          <a:solidFill>
                            <a:srgbClr val="000000"/>
                          </a:solidFill>
                          <a:effectLst/>
                          <a:latin typeface="Calibri" panose="020F0502020204030204" pitchFamily="34" charset="0"/>
                        </a:rPr>
                        <a:t>yetkazib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beruvchisini</a:t>
                      </a:r>
                      <a:r>
                        <a:rPr lang="en-US" sz="800" b="0" i="0" u="none" strike="noStrike" dirty="0">
                          <a:solidFill>
                            <a:srgbClr val="000000"/>
                          </a:solidFill>
                          <a:effectLst/>
                          <a:latin typeface="Calibri" panose="020F0502020204030204" pitchFamily="34" charset="0"/>
                        </a:rPr>
                        <a:t> Tenneco </a:t>
                      </a:r>
                      <a:r>
                        <a:rPr lang="en-US" sz="800" b="0" i="0" u="none" strike="noStrike" dirty="0" err="1">
                          <a:solidFill>
                            <a:srgbClr val="000000"/>
                          </a:solidFill>
                          <a:effectLst/>
                          <a:latin typeface="Calibri" panose="020F0502020204030204" pitchFamily="34" charset="0"/>
                        </a:rPr>
                        <a:t>Chinaga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o'zgartirish</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dirty="0">
                          <a:solidFill>
                            <a:srgbClr val="000000"/>
                          </a:solidFill>
                          <a:effectLst/>
                          <a:latin typeface="Calibri" panose="020F0502020204030204" pitchFamily="34" charset="0"/>
                        </a:rPr>
                        <a:t>9.61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205.18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630.52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845.31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70903048"/>
                  </a:ext>
                </a:extLst>
              </a:tr>
              <a:tr h="904877">
                <a:tc>
                  <a:txBody>
                    <a:bodyPr/>
                    <a:lstStyle/>
                    <a:p>
                      <a:pPr algn="ctr" fontAlgn="ctr"/>
                      <a:r>
                        <a:rPr lang="en-US" sz="800" b="0" i="1" u="none" strike="noStrike">
                          <a:solidFill>
                            <a:srgbClr val="000000"/>
                          </a:solidFill>
                          <a:effectLst/>
                          <a:latin typeface="Calibri" panose="020F0502020204030204" pitchFamily="34" charset="0"/>
                        </a:rPr>
                        <a:t>1.2.16.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solidFill>
                            <a:srgbClr val="000000"/>
                          </a:solidFill>
                          <a:effectLst/>
                          <a:latin typeface="Calibri" panose="020F0502020204030204" pitchFamily="34" charset="0"/>
                        </a:rPr>
                        <a:t>Mavjud yetkazib beruvchi CAMSHAFT ASM-EXH&amp;CAMSHAFT ASM-INT (CNAIC) bilan muzokaralar olib borish orqali narxlarni pasaytirish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Raspredval ASM-EXH / chiqish raspredval to'plami / raspredval ASM-INT / kirish raspredval (B-DOHC)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solidFill>
                            <a:srgbClr val="000000"/>
                          </a:solidFill>
                          <a:effectLst/>
                          <a:latin typeface="Calibri" panose="020F0502020204030204" pitchFamily="34" charset="0"/>
                        </a:rPr>
                        <a:t>406.24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406.24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9035181"/>
                  </a:ext>
                </a:extLst>
              </a:tr>
              <a:tr h="452439">
                <a:tc>
                  <a:txBody>
                    <a:bodyPr/>
                    <a:lstStyle/>
                    <a:p>
                      <a:pPr algn="ctr" fontAlgn="ctr"/>
                      <a:r>
                        <a:rPr lang="en-US" sz="800" b="0" i="1" u="none" strike="noStrike" dirty="0">
                          <a:solidFill>
                            <a:srgbClr val="000000"/>
                          </a:solidFill>
                          <a:effectLst/>
                          <a:latin typeface="Calibri" panose="020F0502020204030204" pitchFamily="34" charset="0"/>
                        </a:rPr>
                        <a:t>1.2.17.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1" u="none" strike="noStrike" dirty="0" err="1">
                          <a:solidFill>
                            <a:srgbClr val="000000"/>
                          </a:solidFill>
                          <a:effectLst/>
                          <a:latin typeface="Calibri" panose="020F0502020204030204" pitchFamily="34" charset="0"/>
                        </a:rPr>
                        <a:t>Muqobil</a:t>
                      </a:r>
                      <a:r>
                        <a:rPr lang="en-US" sz="800" b="0" i="1" u="none" strike="noStrike" dirty="0">
                          <a:solidFill>
                            <a:srgbClr val="000000"/>
                          </a:solidFill>
                          <a:effectLst/>
                          <a:latin typeface="Calibri" panose="020F0502020204030204" pitchFamily="34" charset="0"/>
                        </a:rPr>
                        <a:t> Adjuster CSS </a:t>
                      </a:r>
                      <a:r>
                        <a:rPr lang="en-US" sz="800" b="0" i="1" u="none" strike="noStrike" dirty="0" err="1">
                          <a:solidFill>
                            <a:srgbClr val="000000"/>
                          </a:solidFill>
                          <a:effectLst/>
                          <a:latin typeface="Calibri" panose="020F0502020204030204" pitchFamily="34" charset="0"/>
                        </a:rPr>
                        <a:t>provayderiga</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o'tish</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orqali</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narxni</a:t>
                      </a:r>
                      <a:r>
                        <a:rPr lang="en-US" sz="800" b="0" i="1" u="none" strike="noStrike" dirty="0">
                          <a:solidFill>
                            <a:srgbClr val="000000"/>
                          </a:solidFill>
                          <a:effectLst/>
                          <a:latin typeface="Calibri" panose="020F0502020204030204" pitchFamily="34" charset="0"/>
                        </a:rPr>
                        <a:t> </a:t>
                      </a:r>
                      <a:r>
                        <a:rPr lang="en-US" sz="800" b="0" i="1" u="none" strike="noStrike" dirty="0" err="1">
                          <a:solidFill>
                            <a:srgbClr val="000000"/>
                          </a:solidFill>
                          <a:effectLst/>
                          <a:latin typeface="Calibri" panose="020F0502020204030204" pitchFamily="34" charset="0"/>
                        </a:rPr>
                        <a:t>pasaytiring</a:t>
                      </a:r>
                      <a:endParaRPr lang="en-US" sz="800" b="0" i="1"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GM COMPONENT </a:t>
                      </a:r>
                      <a:r>
                        <a:rPr lang="en-US" sz="800" b="0" i="0" u="none" strike="noStrike" dirty="0" err="1">
                          <a:solidFill>
                            <a:srgbClr val="000000"/>
                          </a:solidFill>
                          <a:effectLst/>
                          <a:latin typeface="Calibri" panose="020F0502020204030204" pitchFamily="34" charset="0"/>
                        </a:rPr>
                        <a:t>yetkazib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beruvchisini</a:t>
                      </a:r>
                      <a:r>
                        <a:rPr lang="en-US" sz="800" b="0" i="0" u="none" strike="noStrike" dirty="0">
                          <a:solidFill>
                            <a:srgbClr val="000000"/>
                          </a:solidFill>
                          <a:effectLst/>
                          <a:latin typeface="Calibri" panose="020F0502020204030204" pitchFamily="34" charset="0"/>
                        </a:rPr>
                        <a:t> Schaeffler China CSS </a:t>
                      </a:r>
                      <a:r>
                        <a:rPr lang="en-US" sz="800" b="0" i="0" u="none" strike="noStrike" dirty="0" err="1">
                          <a:solidFill>
                            <a:srgbClr val="000000"/>
                          </a:solidFill>
                          <a:effectLst/>
                          <a:latin typeface="Calibri" panose="020F0502020204030204" pitchFamily="34" charset="0"/>
                        </a:rPr>
                        <a:t>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almashtirish</a:t>
                      </a:r>
                      <a:endParaRPr lang="en-US" sz="8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dirty="0">
                          <a:solidFill>
                            <a:srgbClr val="000000"/>
                          </a:solidFill>
                          <a:effectLst/>
                          <a:latin typeface="Calibri" panose="020F0502020204030204" pitchFamily="34" charset="0"/>
                        </a:rPr>
                        <a:t>800.95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800.95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87684368"/>
                  </a:ext>
                </a:extLst>
              </a:tr>
            </a:tbl>
          </a:graphicData>
        </a:graphic>
      </p:graphicFrame>
    </p:spTree>
    <p:extLst>
      <p:ext uri="{BB962C8B-B14F-4D97-AF65-F5344CB8AC3E}">
        <p14:creationId xmlns:p14="http://schemas.microsoft.com/office/powerpoint/2010/main" val="1366012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0491-1568-4CCD-8F36-BDE7379CAD63}"/>
              </a:ext>
            </a:extLst>
          </p:cNvPr>
          <p:cNvSpPr>
            <a:spLocks noGrp="1"/>
          </p:cNvSpPr>
          <p:nvPr>
            <p:ph type="title"/>
          </p:nvPr>
        </p:nvSpPr>
        <p:spPr/>
        <p:txBody>
          <a:bodyPr/>
          <a:lstStyle/>
          <a:p>
            <a:r>
              <a:rPr lang="en-US" sz="1400" dirty="0"/>
              <a:t>2024</a:t>
            </a:r>
            <a:r>
              <a:rPr lang="uz-Latn-UZ" sz="1400" dirty="0"/>
              <a:t>-</a:t>
            </a:r>
            <a:r>
              <a:rPr lang="en-US" sz="1400" dirty="0" err="1"/>
              <a:t>yil</a:t>
            </a:r>
            <a:r>
              <a:rPr lang="en-US" sz="1400" dirty="0"/>
              <a:t> </a:t>
            </a:r>
            <a:r>
              <a:rPr lang="en-US" sz="1400" dirty="0" err="1"/>
              <a:t>uchun</a:t>
            </a:r>
            <a:r>
              <a:rPr lang="en-US" sz="1400" dirty="0"/>
              <a:t> </a:t>
            </a:r>
            <a:r>
              <a:rPr lang="en-US" sz="1400" dirty="0" err="1"/>
              <a:t>xarajatlarni</a:t>
            </a:r>
            <a:r>
              <a:rPr lang="en-US" sz="1400" dirty="0"/>
              <a:t> </a:t>
            </a:r>
            <a:r>
              <a:rPr lang="en-US" sz="1400" dirty="0" err="1"/>
              <a:t>kamaytirish</a:t>
            </a:r>
            <a:endParaRPr lang="en-US" sz="1400" dirty="0"/>
          </a:p>
        </p:txBody>
      </p:sp>
      <p:sp>
        <p:nvSpPr>
          <p:cNvPr id="4" name="Slide Number Placeholder 3">
            <a:extLst>
              <a:ext uri="{FF2B5EF4-FFF2-40B4-BE49-F238E27FC236}">
                <a16:creationId xmlns:a16="http://schemas.microsoft.com/office/drawing/2014/main" id="{35A0E711-2DE2-4DB0-950B-34CA430B6130}"/>
              </a:ext>
            </a:extLst>
          </p:cNvPr>
          <p:cNvSpPr>
            <a:spLocks noGrp="1"/>
          </p:cNvSpPr>
          <p:nvPr>
            <p:ph type="sldNum" sz="quarter" idx="12"/>
          </p:nvPr>
        </p:nvSpPr>
        <p:spPr/>
        <p:txBody>
          <a:bodyPr/>
          <a:lstStyle/>
          <a:p>
            <a:fld id="{1354BD52-9AEB-47A1-BEEE-8060037B36A9}" type="slidenum">
              <a:rPr lang="en-US" smtClean="0"/>
              <a:t>14</a:t>
            </a:fld>
            <a:endParaRPr lang="en-US"/>
          </a:p>
        </p:txBody>
      </p:sp>
      <p:graphicFrame>
        <p:nvGraphicFramePr>
          <p:cNvPr id="8" name="Content Placeholder 7">
            <a:extLst>
              <a:ext uri="{FF2B5EF4-FFF2-40B4-BE49-F238E27FC236}">
                <a16:creationId xmlns:a16="http://schemas.microsoft.com/office/drawing/2014/main" id="{112511A6-7447-4915-A6D1-DBB8ACED24BB}"/>
              </a:ext>
            </a:extLst>
          </p:cNvPr>
          <p:cNvGraphicFramePr>
            <a:graphicFrameLocks noGrp="1"/>
          </p:cNvGraphicFramePr>
          <p:nvPr>
            <p:ph idx="1"/>
            <p:extLst/>
          </p:nvPr>
        </p:nvGraphicFramePr>
        <p:xfrm>
          <a:off x="314960" y="934722"/>
          <a:ext cx="8521522" cy="5584265"/>
        </p:xfrm>
        <a:graphic>
          <a:graphicData uri="http://schemas.openxmlformats.org/drawingml/2006/table">
            <a:tbl>
              <a:tblPr/>
              <a:tblGrid>
                <a:gridCol w="550170">
                  <a:extLst>
                    <a:ext uri="{9D8B030D-6E8A-4147-A177-3AD203B41FA5}">
                      <a16:colId xmlns:a16="http://schemas.microsoft.com/office/drawing/2014/main" val="1923560398"/>
                    </a:ext>
                  </a:extLst>
                </a:gridCol>
                <a:gridCol w="1173695">
                  <a:extLst>
                    <a:ext uri="{9D8B030D-6E8A-4147-A177-3AD203B41FA5}">
                      <a16:colId xmlns:a16="http://schemas.microsoft.com/office/drawing/2014/main" val="2373681401"/>
                    </a:ext>
                  </a:extLst>
                </a:gridCol>
                <a:gridCol w="2970920">
                  <a:extLst>
                    <a:ext uri="{9D8B030D-6E8A-4147-A177-3AD203B41FA5}">
                      <a16:colId xmlns:a16="http://schemas.microsoft.com/office/drawing/2014/main" val="2663824552"/>
                    </a:ext>
                  </a:extLst>
                </a:gridCol>
                <a:gridCol w="586848">
                  <a:extLst>
                    <a:ext uri="{9D8B030D-6E8A-4147-A177-3AD203B41FA5}">
                      <a16:colId xmlns:a16="http://schemas.microsoft.com/office/drawing/2014/main" val="3740508555"/>
                    </a:ext>
                  </a:extLst>
                </a:gridCol>
                <a:gridCol w="574622">
                  <a:extLst>
                    <a:ext uri="{9D8B030D-6E8A-4147-A177-3AD203B41FA5}">
                      <a16:colId xmlns:a16="http://schemas.microsoft.com/office/drawing/2014/main" val="4200538969"/>
                    </a:ext>
                  </a:extLst>
                </a:gridCol>
                <a:gridCol w="647978">
                  <a:extLst>
                    <a:ext uri="{9D8B030D-6E8A-4147-A177-3AD203B41FA5}">
                      <a16:colId xmlns:a16="http://schemas.microsoft.com/office/drawing/2014/main" val="1987019420"/>
                    </a:ext>
                  </a:extLst>
                </a:gridCol>
                <a:gridCol w="647978">
                  <a:extLst>
                    <a:ext uri="{9D8B030D-6E8A-4147-A177-3AD203B41FA5}">
                      <a16:colId xmlns:a16="http://schemas.microsoft.com/office/drawing/2014/main" val="1070209905"/>
                    </a:ext>
                  </a:extLst>
                </a:gridCol>
                <a:gridCol w="647978">
                  <a:extLst>
                    <a:ext uri="{9D8B030D-6E8A-4147-A177-3AD203B41FA5}">
                      <a16:colId xmlns:a16="http://schemas.microsoft.com/office/drawing/2014/main" val="687197840"/>
                    </a:ext>
                  </a:extLst>
                </a:gridCol>
                <a:gridCol w="721333">
                  <a:extLst>
                    <a:ext uri="{9D8B030D-6E8A-4147-A177-3AD203B41FA5}">
                      <a16:colId xmlns:a16="http://schemas.microsoft.com/office/drawing/2014/main" val="3934564841"/>
                    </a:ext>
                  </a:extLst>
                </a:gridCol>
              </a:tblGrid>
              <a:tr h="148755">
                <a:tc>
                  <a:txBody>
                    <a:bodyPr/>
                    <a:lstStyle/>
                    <a:p>
                      <a:pPr algn="ctr" rtl="0" fontAlgn="ctr"/>
                      <a:r>
                        <a:rPr lang="en-US" sz="800" b="1" i="0" u="none" strike="noStrike">
                          <a:solidFill>
                            <a:srgbClr val="000000"/>
                          </a:solidFill>
                          <a:effectLst/>
                          <a:latin typeface="Verdana" panose="020B0604030504040204" pitchFamily="34" charset="0"/>
                        </a:rPr>
                        <a:t>№</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Xarajat turi</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Amalga oshirish mexanizmi</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n-US" sz="800" b="1" i="0" u="none" strike="noStrike">
                          <a:solidFill>
                            <a:srgbClr val="000000"/>
                          </a:solidFill>
                          <a:effectLst/>
                          <a:latin typeface="Verdana" panose="020B0604030504040204" pitchFamily="34" charset="0"/>
                        </a:rPr>
                        <a:t>Q1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Q2</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Q3</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Q4</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2024</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2005153608"/>
                  </a:ext>
                </a:extLst>
              </a:tr>
              <a:tr h="148755">
                <a:tc>
                  <a:txBody>
                    <a:bodyPr/>
                    <a:lstStyle/>
                    <a:p>
                      <a:pPr algn="ctr" rtl="0" fontAlgn="ctr"/>
                      <a:r>
                        <a:rPr lang="en-US" sz="8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800" b="1" i="0" u="none" strike="noStrike" dirty="0">
                          <a:solidFill>
                            <a:srgbClr val="000000"/>
                          </a:solidFill>
                          <a:effectLst/>
                          <a:latin typeface="Verdana" panose="020B0604030504040204" pitchFamily="34" charset="0"/>
                        </a:rPr>
                        <a:t> </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ctr" rtl="0" fontAlgn="ctr"/>
                      <a:r>
                        <a:rPr lang="ru-RU" sz="8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8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8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8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ru-RU" sz="800" b="1" i="0" u="none" strike="noStrike">
                          <a:solidFill>
                            <a:srgbClr val="000000"/>
                          </a:solidFill>
                          <a:effectLst/>
                          <a:latin typeface="Verdana" panose="020B0604030504040204" pitchFamily="34" charset="0"/>
                        </a:rPr>
                        <a:t>План</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2969848169"/>
                  </a:ext>
                </a:extLst>
              </a:tr>
              <a:tr h="148755">
                <a:tc gridSpan="3">
                  <a:txBody>
                    <a:bodyPr/>
                    <a:lstStyle/>
                    <a:p>
                      <a:pPr algn="ctr" rtl="0" fontAlgn="ctr"/>
                      <a:r>
                        <a:rPr lang="en-US" sz="800" b="1" i="0" u="none" strike="noStrike">
                          <a:solidFill>
                            <a:srgbClr val="000000"/>
                          </a:solidFill>
                          <a:effectLst/>
                          <a:latin typeface="Verdana" panose="020B0604030504040204" pitchFamily="34" charset="0"/>
                        </a:rPr>
                        <a:t>II.Ishlab chiqarishning bilvosita xarajatlarini kamaytirish chora-tadbirlari</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r" rtl="0" fontAlgn="ctr"/>
                      <a:r>
                        <a:rPr lang="en-US" sz="800" b="1" i="0" u="none" strike="noStrike">
                          <a:solidFill>
                            <a:srgbClr val="000000"/>
                          </a:solidFill>
                          <a:effectLst/>
                          <a:latin typeface="Verdana" panose="020B0604030504040204" pitchFamily="34" charset="0"/>
                        </a:rPr>
                        <a:t>8,649.29</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a:solidFill>
                            <a:srgbClr val="000000"/>
                          </a:solidFill>
                          <a:effectLst/>
                          <a:latin typeface="Verdana" panose="020B0604030504040204" pitchFamily="34" charset="0"/>
                        </a:rPr>
                        <a:t>14,647.41</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a:solidFill>
                            <a:srgbClr val="000000"/>
                          </a:solidFill>
                          <a:effectLst/>
                          <a:latin typeface="Verdana" panose="020B0604030504040204" pitchFamily="34" charset="0"/>
                        </a:rPr>
                        <a:t>15,713.80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a:solidFill>
                            <a:srgbClr val="000000"/>
                          </a:solidFill>
                          <a:effectLst/>
                          <a:latin typeface="Verdana" panose="020B0604030504040204" pitchFamily="34" charset="0"/>
                        </a:rPr>
                        <a:t>16,872.05</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a:solidFill>
                            <a:srgbClr val="000000"/>
                          </a:solidFill>
                          <a:effectLst/>
                          <a:latin typeface="Verdana" panose="020B0604030504040204" pitchFamily="34" charset="0"/>
                        </a:rPr>
                        <a:t>55,882.56</a:t>
                      </a:r>
                    </a:p>
                  </a:txBody>
                  <a:tcPr marL="0" marR="0" marT="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3525285922"/>
                  </a:ext>
                </a:extLst>
              </a:tr>
              <a:tr h="780962">
                <a:tc>
                  <a:txBody>
                    <a:bodyPr/>
                    <a:lstStyle/>
                    <a:p>
                      <a:pPr algn="ctr" fontAlgn="ctr"/>
                      <a:r>
                        <a:rPr lang="en-US" sz="1050" b="0" i="0" u="none" strike="noStrike">
                          <a:solidFill>
                            <a:srgbClr val="000000"/>
                          </a:solidFill>
                          <a:effectLst/>
                          <a:latin typeface="Calibri" panose="020F0502020204030204" pitchFamily="34" charset="0"/>
                        </a:rPr>
                        <a:t>2.1.1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a:solidFill>
                            <a:srgbClr val="000000"/>
                          </a:solidFill>
                          <a:effectLst/>
                          <a:latin typeface="Calibri" panose="020F0502020204030204" pitchFamily="34" charset="0"/>
                        </a:rPr>
                        <a:t>To'g'ridan-to'g'ri bo'lmagan materiallar xarajatlarini kamaytirish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err="1">
                          <a:solidFill>
                            <a:srgbClr val="000000"/>
                          </a:solidFill>
                          <a:effectLst/>
                          <a:latin typeface="Calibri" panose="020F0502020204030204" pitchFamily="34" charset="0"/>
                        </a:rPr>
                        <a:t>To'g'ridan-to'g'ri</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bo'lmagan</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materiallar</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xarajatlarini</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kamaytirish</a:t>
                      </a:r>
                      <a:endParaRPr lang="en-US" sz="105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50" b="0" i="0" u="none" strike="noStrike">
                          <a:solidFill>
                            <a:srgbClr val="000000"/>
                          </a:solidFill>
                          <a:effectLst/>
                          <a:latin typeface="Calibri" panose="020F0502020204030204" pitchFamily="34" charset="0"/>
                        </a:rPr>
                        <a:t>2,454.57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2,454.57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54926"/>
                  </a:ext>
                </a:extLst>
              </a:tr>
              <a:tr h="636387">
                <a:tc>
                  <a:txBody>
                    <a:bodyPr/>
                    <a:lstStyle/>
                    <a:p>
                      <a:pPr algn="ctr" fontAlgn="ctr"/>
                      <a:r>
                        <a:rPr lang="en-US" sz="1050" b="0" i="0" u="none" strike="noStrike" dirty="0">
                          <a:solidFill>
                            <a:srgbClr val="000000"/>
                          </a:solidFill>
                          <a:effectLst/>
                          <a:latin typeface="Calibri" panose="020F0502020204030204" pitchFamily="34" charset="0"/>
                        </a:rPr>
                        <a:t>2.1.2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1" u="none" strike="noStrike" dirty="0" err="1">
                          <a:solidFill>
                            <a:srgbClr val="000000"/>
                          </a:solidFill>
                          <a:effectLst/>
                          <a:latin typeface="Calibri" panose="020F0502020204030204" pitchFamily="34" charset="0"/>
                        </a:rPr>
                        <a:t>Avtomobilga</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texnik</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xizmat</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ko'rsatish</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xarajatlarini</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kamaytirish</a:t>
                      </a:r>
                      <a:endParaRPr lang="en-US" sz="1050" b="0" i="1"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1" u="none" strike="noStrike" dirty="0" err="1">
                          <a:solidFill>
                            <a:srgbClr val="000000"/>
                          </a:solidFill>
                          <a:effectLst/>
                          <a:latin typeface="Calibri" panose="020F0502020204030204" pitchFamily="34" charset="0"/>
                        </a:rPr>
                        <a:t>Avtomobilga</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texnik</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xizmat</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ko'rsatish</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xarajatlarini</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kamaytirish</a:t>
                      </a:r>
                      <a:endParaRPr lang="en-US" sz="1050" b="0" i="1"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50" b="0" i="0" u="none" strike="noStrike" dirty="0">
                          <a:solidFill>
                            <a:srgbClr val="000000"/>
                          </a:solidFill>
                          <a:effectLst/>
                          <a:latin typeface="Calibri" panose="020F0502020204030204" pitchFamily="34" charset="0"/>
                        </a:rPr>
                        <a:t>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18.00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18.00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18.00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35514458"/>
                  </a:ext>
                </a:extLst>
              </a:tr>
              <a:tr h="468577">
                <a:tc>
                  <a:txBody>
                    <a:bodyPr/>
                    <a:lstStyle/>
                    <a:p>
                      <a:pPr algn="ctr" fontAlgn="ctr"/>
                      <a:r>
                        <a:rPr lang="en-US" sz="1050" b="0" i="0" u="none" strike="noStrike">
                          <a:solidFill>
                            <a:srgbClr val="000000"/>
                          </a:solidFill>
                          <a:effectLst/>
                          <a:latin typeface="Calibri" panose="020F0502020204030204" pitchFamily="34" charset="0"/>
                        </a:rPr>
                        <a:t>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1" u="none" strike="noStrike">
                          <a:solidFill>
                            <a:srgbClr val="000000"/>
                          </a:solidFill>
                          <a:effectLst/>
                          <a:latin typeface="Calibri" panose="020F0502020204030204" pitchFamily="34" charset="0"/>
                        </a:rPr>
                        <a:t>Transport xarajatlarini kamaytirish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err="1">
                          <a:solidFill>
                            <a:srgbClr val="000000"/>
                          </a:solidFill>
                          <a:effectLst/>
                          <a:latin typeface="Calibri" panose="020F0502020204030204" pitchFamily="34" charset="0"/>
                        </a:rPr>
                        <a:t>yetkazib</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beruvchilar</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bilan</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muzokaralar</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orqali</a:t>
                      </a:r>
                      <a:endParaRPr lang="en-US" sz="105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50" b="0" i="0" u="none" strike="noStrike">
                          <a:solidFill>
                            <a:srgbClr val="000000"/>
                          </a:solidFill>
                          <a:effectLst/>
                          <a:latin typeface="Calibri" panose="020F0502020204030204" pitchFamily="34" charset="0"/>
                        </a:rPr>
                        <a:t>4,145.53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11,529.41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12,630.80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12,774.05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41,079.79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4142444"/>
                  </a:ext>
                </a:extLst>
              </a:tr>
              <a:tr h="509110">
                <a:tc>
                  <a:txBody>
                    <a:bodyPr/>
                    <a:lstStyle/>
                    <a:p>
                      <a:pPr algn="ctr" fontAlgn="ctr"/>
                      <a:r>
                        <a:rPr lang="en-US" sz="1050" b="0" i="0" u="none" strike="noStrike" dirty="0">
                          <a:solidFill>
                            <a:srgbClr val="000000"/>
                          </a:solidFill>
                          <a:effectLst/>
                          <a:latin typeface="Calibri" panose="020F0502020204030204" pitchFamily="34" charset="0"/>
                        </a:rPr>
                        <a:t>2.1.4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1" u="none" strike="noStrike" dirty="0" err="1">
                          <a:solidFill>
                            <a:srgbClr val="000000"/>
                          </a:solidFill>
                          <a:effectLst/>
                          <a:latin typeface="Calibri" panose="020F0502020204030204" pitchFamily="34" charset="0"/>
                        </a:rPr>
                        <a:t>Ehtiyot</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qismlarni</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ta'mirlashni</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o'z</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kuchi</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bilan</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tashkil</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etish</a:t>
                      </a:r>
                      <a:endParaRPr lang="en-US" sz="1050" b="0" i="1"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err="1">
                          <a:solidFill>
                            <a:srgbClr val="000000"/>
                          </a:solidFill>
                          <a:effectLst/>
                          <a:latin typeface="Calibri" panose="020F0502020204030204" pitchFamily="34" charset="0"/>
                        </a:rPr>
                        <a:t>Ehtiyot</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qismlarni</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ta'mirlash</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uskunalari</a:t>
                      </a:r>
                      <a:endParaRPr lang="en-US" sz="105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50" b="0" i="0" u="none" strike="noStrike" dirty="0">
                          <a:solidFill>
                            <a:srgbClr val="000000"/>
                          </a:solidFill>
                          <a:effectLst/>
                          <a:latin typeface="Calibri" panose="020F0502020204030204" pitchFamily="34" charset="0"/>
                        </a:rPr>
                        <a:t>1,639.96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3,000.00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3,000.00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4,000.00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11,639.96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24097820"/>
                  </a:ext>
                </a:extLst>
              </a:tr>
              <a:tr h="1272775">
                <a:tc>
                  <a:txBody>
                    <a:bodyPr/>
                    <a:lstStyle/>
                    <a:p>
                      <a:pPr algn="ctr" fontAlgn="ctr"/>
                      <a:r>
                        <a:rPr lang="en-US" sz="1050" b="0" i="0" u="none" strike="noStrike">
                          <a:solidFill>
                            <a:srgbClr val="000000"/>
                          </a:solidFill>
                          <a:effectLst/>
                          <a:latin typeface="Calibri" panose="020F0502020204030204" pitchFamily="34" charset="0"/>
                        </a:rPr>
                        <a:t>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1" u="none" strike="noStrike">
                          <a:solidFill>
                            <a:srgbClr val="000000"/>
                          </a:solidFill>
                          <a:effectLst/>
                          <a:latin typeface="Calibri" panose="020F0502020204030204" pitchFamily="34" charset="0"/>
                        </a:rPr>
                        <a:t>Ichki resurslardan foydalangan holda va korporativ trenerlarning faol ishtirokida o'quv mashg'ulotlarini tashkil etish.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err="1">
                          <a:solidFill>
                            <a:srgbClr val="000000"/>
                          </a:solidFill>
                          <a:effectLst/>
                          <a:latin typeface="Calibri" panose="020F0502020204030204" pitchFamily="34" charset="0"/>
                        </a:rPr>
                        <a:t>korporativ</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trenerlar</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orqali</a:t>
                      </a:r>
                      <a:endParaRPr lang="en-US" sz="105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5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100.00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65.00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80.00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245.00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2082877"/>
                  </a:ext>
                </a:extLst>
              </a:tr>
              <a:tr h="636387">
                <a:tc>
                  <a:txBody>
                    <a:bodyPr/>
                    <a:lstStyle/>
                    <a:p>
                      <a:pPr algn="ctr" fontAlgn="ctr"/>
                      <a:r>
                        <a:rPr lang="en-US" sz="1050" b="0" i="1" u="none" strike="noStrike" dirty="0">
                          <a:solidFill>
                            <a:srgbClr val="000000"/>
                          </a:solidFill>
                          <a:effectLst/>
                          <a:latin typeface="Calibri" panose="020F0502020204030204" pitchFamily="34" charset="0"/>
                        </a:rPr>
                        <a:t>1.1.8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1" u="none" strike="noStrike" dirty="0" err="1">
                          <a:solidFill>
                            <a:srgbClr val="000000"/>
                          </a:solidFill>
                          <a:effectLst/>
                          <a:latin typeface="Calibri" panose="020F0502020204030204" pitchFamily="34" charset="0"/>
                        </a:rPr>
                        <a:t>Bino</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va</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inshootlarni</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ta'mirlash</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xarajatlarini</a:t>
                      </a:r>
                      <a:r>
                        <a:rPr lang="en-US" sz="1050" b="0" i="1" u="none" strike="noStrike" dirty="0">
                          <a:solidFill>
                            <a:srgbClr val="000000"/>
                          </a:solidFill>
                          <a:effectLst/>
                          <a:latin typeface="Calibri" panose="020F0502020204030204" pitchFamily="34" charset="0"/>
                        </a:rPr>
                        <a:t> </a:t>
                      </a:r>
                      <a:r>
                        <a:rPr lang="en-US" sz="1050" b="0" i="1" u="none" strike="noStrike" dirty="0" err="1">
                          <a:solidFill>
                            <a:srgbClr val="000000"/>
                          </a:solidFill>
                          <a:effectLst/>
                          <a:latin typeface="Calibri" panose="020F0502020204030204" pitchFamily="34" charset="0"/>
                        </a:rPr>
                        <a:t>kamaytirish</a:t>
                      </a:r>
                      <a:endParaRPr lang="en-US" sz="1050" b="0" i="1"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err="1">
                          <a:solidFill>
                            <a:srgbClr val="000000"/>
                          </a:solidFill>
                          <a:effectLst/>
                          <a:latin typeface="Calibri" panose="020F0502020204030204" pitchFamily="34" charset="0"/>
                        </a:rPr>
                        <a:t>Envirochemie</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oqava</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suv</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tozalash</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inshootiga</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texnik</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xizmat</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ko'rsatish</a:t>
                      </a:r>
                      <a:r>
                        <a:rPr lang="en-US" sz="1050" b="0" i="0" u="none" strike="noStrike" dirty="0">
                          <a:solidFill>
                            <a:srgbClr val="000000"/>
                          </a:solidFill>
                          <a:effectLst/>
                          <a:latin typeface="Calibri" panose="020F0502020204030204" pitchFamily="34" charset="0"/>
                        </a:rPr>
                        <a:t> (30 000 </a:t>
                      </a:r>
                      <a:r>
                        <a:rPr lang="en-US" sz="1050" b="0" i="0" u="none" strike="noStrike" dirty="0" err="1">
                          <a:solidFill>
                            <a:srgbClr val="000000"/>
                          </a:solidFill>
                          <a:effectLst/>
                          <a:latin typeface="Calibri" panose="020F0502020204030204" pitchFamily="34" charset="0"/>
                        </a:rPr>
                        <a:t>yevro</a:t>
                      </a:r>
                      <a:r>
                        <a:rPr lang="en-US" sz="1050" b="0" i="0" u="none" strike="noStrike" dirty="0">
                          <a:solidFill>
                            <a:srgbClr val="000000"/>
                          </a:solidFill>
                          <a:effectLst/>
                          <a:latin typeface="Calibri" panose="020F0502020204030204" pitchFamily="34" charset="0"/>
                        </a:rPr>
                        <a:t>) * 13441,18 </a:t>
                      </a:r>
                      <a:r>
                        <a:rPr lang="en-US" sz="1050" b="0" i="0" u="none" strike="noStrike" dirty="0" err="1">
                          <a:solidFill>
                            <a:srgbClr val="000000"/>
                          </a:solidFill>
                          <a:effectLst/>
                          <a:latin typeface="Calibri" panose="020F0502020204030204" pitchFamily="34" charset="0"/>
                        </a:rPr>
                        <a:t>so'm</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Markaziy</a:t>
                      </a:r>
                      <a:r>
                        <a:rPr lang="en-US" sz="1050" b="0" i="0" u="none" strike="noStrike" dirty="0">
                          <a:solidFill>
                            <a:srgbClr val="000000"/>
                          </a:solidFill>
                          <a:effectLst/>
                          <a:latin typeface="Calibri" panose="020F0502020204030204" pitchFamily="34" charset="0"/>
                        </a:rPr>
                        <a:t> bank </a:t>
                      </a:r>
                      <a:r>
                        <a:rPr lang="en-US" sz="1050" b="0" i="0" u="none" strike="noStrike" dirty="0" err="1">
                          <a:solidFill>
                            <a:srgbClr val="000000"/>
                          </a:solidFill>
                          <a:effectLst/>
                          <a:latin typeface="Calibri" panose="020F0502020204030204" pitchFamily="34" charset="0"/>
                        </a:rPr>
                        <a:t>kursi</a:t>
                      </a:r>
                      <a:r>
                        <a:rPr lang="en-US" sz="1050" b="0" i="0" u="none" strike="noStrike" dirty="0">
                          <a:solidFill>
                            <a:srgbClr val="000000"/>
                          </a:solidFill>
                          <a:effectLst/>
                          <a:latin typeface="Calibri" panose="020F0502020204030204" pitchFamily="34" charset="0"/>
                        </a:rPr>
                        <a:t> = 403 235 400 </a:t>
                      </a:r>
                      <a:r>
                        <a:rPr lang="en-US" sz="1050" b="0" i="0" u="none" strike="noStrike" dirty="0" err="1">
                          <a:solidFill>
                            <a:srgbClr val="000000"/>
                          </a:solidFill>
                          <a:effectLst/>
                          <a:latin typeface="Calibri" panose="020F0502020204030204" pitchFamily="34" charset="0"/>
                        </a:rPr>
                        <a:t>so'm</a:t>
                      </a:r>
                      <a:endParaRPr lang="en-US" sz="105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50" b="0" i="0" u="none" strike="noStrike" dirty="0">
                          <a:solidFill>
                            <a:srgbClr val="000000"/>
                          </a:solidFill>
                          <a:effectLst/>
                          <a:latin typeface="Calibri" panose="020F0502020204030204" pitchFamily="34" charset="0"/>
                        </a:rPr>
                        <a:t>403.24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403.24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1050597"/>
                  </a:ext>
                </a:extLst>
              </a:tr>
              <a:tr h="148755">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83843235"/>
                  </a:ext>
                </a:extLst>
              </a:tr>
              <a:tr h="148755">
                <a:tc gridSpan="3">
                  <a:txBody>
                    <a:bodyPr/>
                    <a:lstStyle/>
                    <a:p>
                      <a:pPr algn="ctr" rtl="0" fontAlgn="ctr"/>
                      <a:r>
                        <a:rPr lang="en-US" sz="800" b="1" i="0" u="none" strike="noStrike">
                          <a:solidFill>
                            <a:srgbClr val="000000"/>
                          </a:solidFill>
                          <a:effectLst/>
                          <a:latin typeface="Verdana" panose="020B0604030504040204" pitchFamily="34" charset="0"/>
                        </a:rPr>
                        <a:t>III.Umumiy xarajatlarni bilvosita xarajatlarni kamaytirish chora-tadbirlari</a:t>
                      </a:r>
                    </a:p>
                  </a:txBody>
                  <a:tcPr marL="0" marR="0" marT="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r" rtl="0" fontAlgn="ctr"/>
                      <a:r>
                        <a:rPr lang="en-US" sz="800" b="1" i="0" u="none" strike="noStrike">
                          <a:solidFill>
                            <a:srgbClr val="000000"/>
                          </a:solidFill>
                          <a:effectLst/>
                          <a:latin typeface="Verdana" panose="020B0604030504040204" pitchFamily="34" charset="0"/>
                        </a:rPr>
                        <a:t>0.00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a:solidFill>
                            <a:srgbClr val="000000"/>
                          </a:solidFill>
                          <a:effectLst/>
                          <a:latin typeface="Verdana" panose="020B0604030504040204" pitchFamily="34" charset="0"/>
                        </a:rPr>
                        <a:t>0.00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a:solidFill>
                            <a:srgbClr val="000000"/>
                          </a:solidFill>
                          <a:effectLst/>
                          <a:latin typeface="Verdana" panose="020B0604030504040204" pitchFamily="34" charset="0"/>
                        </a:rPr>
                        <a:t>0.00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a:solidFill>
                            <a:srgbClr val="000000"/>
                          </a:solidFill>
                          <a:effectLst/>
                          <a:latin typeface="Verdana" panose="020B0604030504040204" pitchFamily="34" charset="0"/>
                        </a:rPr>
                        <a:t>150.00</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rtl="0" fontAlgn="ctr"/>
                      <a:r>
                        <a:rPr lang="en-US" sz="800" b="1" i="0" u="none" strike="noStrike">
                          <a:solidFill>
                            <a:srgbClr val="000000"/>
                          </a:solidFill>
                          <a:effectLst/>
                          <a:latin typeface="Verdana" panose="020B0604030504040204" pitchFamily="34" charset="0"/>
                        </a:rPr>
                        <a:t>150.00</a:t>
                      </a:r>
                    </a:p>
                  </a:txBody>
                  <a:tcPr marL="0" marR="0" marT="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898205236"/>
                  </a:ext>
                </a:extLst>
              </a:tr>
              <a:tr h="468577">
                <a:tc>
                  <a:txBody>
                    <a:bodyPr/>
                    <a:lstStyle/>
                    <a:p>
                      <a:pPr algn="ctr" fontAlgn="ctr"/>
                      <a:r>
                        <a:rPr lang="en-US" sz="1050" b="0" i="0" u="none" strike="noStrike" dirty="0">
                          <a:solidFill>
                            <a:srgbClr val="000000"/>
                          </a:solidFill>
                          <a:effectLst/>
                          <a:latin typeface="Calibri" panose="020F0502020204030204" pitchFamily="34" charset="0"/>
                        </a:rPr>
                        <a:t>3.2.1</a:t>
                      </a:r>
                      <a:r>
                        <a:rPr lang="en-US" sz="1050" b="0" i="0" u="none" strike="noStrike" dirty="0">
                          <a:solidFill>
                            <a:srgbClr val="FFFFFF"/>
                          </a:solidFill>
                          <a:effectLst/>
                          <a:latin typeface="Calibri" panose="020F0502020204030204" pitchFamily="34" charset="0"/>
                        </a:rPr>
                        <a:t>.</a:t>
                      </a:r>
                      <a:endParaRPr lang="en-US" sz="105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en-US" sz="1050" b="0" i="0" u="none" strike="noStrike" dirty="0" err="1">
                          <a:solidFill>
                            <a:srgbClr val="000000"/>
                          </a:solidFill>
                          <a:effectLst/>
                          <a:latin typeface="Calibri" panose="020F0502020204030204" pitchFamily="34" charset="0"/>
                        </a:rPr>
                        <a:t>Sug'urta</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polisi</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xarajatlarini</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kamaytirish</a:t>
                      </a:r>
                      <a:endParaRPr lang="en-US" sz="105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a:t>
                      </a:r>
                      <a:r>
                        <a:rPr lang="en-US" sz="1050" b="0" i="0" u="none" strike="noStrike" dirty="0" err="1">
                          <a:solidFill>
                            <a:srgbClr val="000000"/>
                          </a:solidFill>
                          <a:effectLst/>
                          <a:latin typeface="Calibri" panose="020F0502020204030204" pitchFamily="34" charset="0"/>
                        </a:rPr>
                        <a:t>Sug'urta</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polislarini</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sotib</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olishda</a:t>
                      </a:r>
                      <a:r>
                        <a:rPr lang="en-US" sz="1050" b="0" i="0" u="none" strike="noStrike" dirty="0">
                          <a:solidFill>
                            <a:srgbClr val="000000"/>
                          </a:solidFill>
                          <a:effectLst/>
                          <a:latin typeface="Calibri" panose="020F0502020204030204" pitchFamily="34" charset="0"/>
                        </a:rPr>
                        <a:t> </a:t>
                      </a:r>
                      <a:r>
                        <a:rPr lang="en-US" sz="1050" b="0" i="0" u="none" strike="noStrike" dirty="0" err="1">
                          <a:solidFill>
                            <a:srgbClr val="000000"/>
                          </a:solidFill>
                          <a:effectLst/>
                          <a:latin typeface="Calibri" panose="020F0502020204030204" pitchFamily="34" charset="0"/>
                        </a:rPr>
                        <a:t>tejash</a:t>
                      </a:r>
                      <a:r>
                        <a:rPr lang="en-US" sz="1050" b="0" i="0" u="none" strike="noStrike" dirty="0">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5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150.00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050" b="0" i="0" u="none" strike="noStrike" dirty="0">
                          <a:solidFill>
                            <a:srgbClr val="000000"/>
                          </a:solidFill>
                          <a:effectLst/>
                          <a:latin typeface="Calibri" panose="020F0502020204030204" pitchFamily="34" charset="0"/>
                        </a:rPr>
                        <a:t>150.00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10056241"/>
                  </a:ext>
                </a:extLst>
              </a:tr>
            </a:tbl>
          </a:graphicData>
        </a:graphic>
      </p:graphicFrame>
    </p:spTree>
    <p:extLst>
      <p:ext uri="{BB962C8B-B14F-4D97-AF65-F5344CB8AC3E}">
        <p14:creationId xmlns:p14="http://schemas.microsoft.com/office/powerpoint/2010/main" val="645915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D39EE-0300-40BE-A888-39082B4FE78C}"/>
              </a:ext>
            </a:extLst>
          </p:cNvPr>
          <p:cNvSpPr>
            <a:spLocks noGrp="1"/>
          </p:cNvSpPr>
          <p:nvPr>
            <p:ph type="title"/>
          </p:nvPr>
        </p:nvSpPr>
        <p:spPr>
          <a:xfrm>
            <a:off x="1353660" y="291826"/>
            <a:ext cx="7482824" cy="443465"/>
          </a:xfrm>
        </p:spPr>
        <p:txBody>
          <a:bodyPr/>
          <a:lstStyle/>
          <a:p>
            <a:r>
              <a:rPr lang="uz-Latn-UZ" sz="1400" dirty="0"/>
              <a:t>2024-yil uchun </a:t>
            </a:r>
            <a:r>
              <a:rPr lang="en-US" sz="1400" dirty="0" err="1"/>
              <a:t>Kompaniyaning</a:t>
            </a:r>
            <a:r>
              <a:rPr lang="en-US" sz="1400" dirty="0"/>
              <a:t> </a:t>
            </a:r>
            <a:r>
              <a:rPr lang="uz-Latn-UZ" sz="1400" dirty="0"/>
              <a:t>KPI ko’rsatkichlari</a:t>
            </a:r>
            <a:endParaRPr lang="en-US" sz="1400" dirty="0"/>
          </a:p>
        </p:txBody>
      </p:sp>
      <p:sp>
        <p:nvSpPr>
          <p:cNvPr id="4" name="Slide Number Placeholder 3">
            <a:extLst>
              <a:ext uri="{FF2B5EF4-FFF2-40B4-BE49-F238E27FC236}">
                <a16:creationId xmlns:a16="http://schemas.microsoft.com/office/drawing/2014/main" id="{5CA314A4-AC5E-4349-8496-16072773D7A6}"/>
              </a:ext>
            </a:extLst>
          </p:cNvPr>
          <p:cNvSpPr>
            <a:spLocks noGrp="1"/>
          </p:cNvSpPr>
          <p:nvPr>
            <p:ph type="sldNum" sz="quarter" idx="12"/>
          </p:nvPr>
        </p:nvSpPr>
        <p:spPr/>
        <p:txBody>
          <a:bodyPr/>
          <a:lstStyle/>
          <a:p>
            <a:fld id="{1354BD52-9AEB-47A1-BEEE-8060037B36A9}" type="slidenum">
              <a:rPr lang="en-US" smtClean="0"/>
              <a:t>15</a:t>
            </a:fld>
            <a:endParaRPr lang="en-US"/>
          </a:p>
        </p:txBody>
      </p:sp>
      <p:graphicFrame>
        <p:nvGraphicFramePr>
          <p:cNvPr id="10" name="Content Placeholder 9">
            <a:extLst>
              <a:ext uri="{FF2B5EF4-FFF2-40B4-BE49-F238E27FC236}">
                <a16:creationId xmlns:a16="http://schemas.microsoft.com/office/drawing/2014/main" id="{8DF3E44A-9DD4-4AFD-85B5-DF1F7FB7B252}"/>
              </a:ext>
            </a:extLst>
          </p:cNvPr>
          <p:cNvGraphicFramePr>
            <a:graphicFrameLocks noGrp="1"/>
          </p:cNvGraphicFramePr>
          <p:nvPr>
            <p:ph idx="1"/>
            <p:extLst/>
          </p:nvPr>
        </p:nvGraphicFramePr>
        <p:xfrm>
          <a:off x="79898" y="865269"/>
          <a:ext cx="8840090" cy="5627666"/>
        </p:xfrm>
        <a:graphic>
          <a:graphicData uri="http://schemas.openxmlformats.org/drawingml/2006/table">
            <a:tbl>
              <a:tblPr/>
              <a:tblGrid>
                <a:gridCol w="301842">
                  <a:extLst>
                    <a:ext uri="{9D8B030D-6E8A-4147-A177-3AD203B41FA5}">
                      <a16:colId xmlns:a16="http://schemas.microsoft.com/office/drawing/2014/main" val="1391191444"/>
                    </a:ext>
                  </a:extLst>
                </a:gridCol>
                <a:gridCol w="1029810">
                  <a:extLst>
                    <a:ext uri="{9D8B030D-6E8A-4147-A177-3AD203B41FA5}">
                      <a16:colId xmlns:a16="http://schemas.microsoft.com/office/drawing/2014/main" val="2161271514"/>
                    </a:ext>
                  </a:extLst>
                </a:gridCol>
                <a:gridCol w="2683190">
                  <a:extLst>
                    <a:ext uri="{9D8B030D-6E8A-4147-A177-3AD203B41FA5}">
                      <a16:colId xmlns:a16="http://schemas.microsoft.com/office/drawing/2014/main" val="1635290808"/>
                    </a:ext>
                  </a:extLst>
                </a:gridCol>
                <a:gridCol w="413474">
                  <a:extLst>
                    <a:ext uri="{9D8B030D-6E8A-4147-A177-3AD203B41FA5}">
                      <a16:colId xmlns:a16="http://schemas.microsoft.com/office/drawing/2014/main" val="3189016599"/>
                    </a:ext>
                  </a:extLst>
                </a:gridCol>
                <a:gridCol w="367992">
                  <a:extLst>
                    <a:ext uri="{9D8B030D-6E8A-4147-A177-3AD203B41FA5}">
                      <a16:colId xmlns:a16="http://schemas.microsoft.com/office/drawing/2014/main" val="3770823017"/>
                    </a:ext>
                  </a:extLst>
                </a:gridCol>
                <a:gridCol w="330780">
                  <a:extLst>
                    <a:ext uri="{9D8B030D-6E8A-4147-A177-3AD203B41FA5}">
                      <a16:colId xmlns:a16="http://schemas.microsoft.com/office/drawing/2014/main" val="3106951211"/>
                    </a:ext>
                  </a:extLst>
                </a:gridCol>
                <a:gridCol w="305971">
                  <a:extLst>
                    <a:ext uri="{9D8B030D-6E8A-4147-A177-3AD203B41FA5}">
                      <a16:colId xmlns:a16="http://schemas.microsoft.com/office/drawing/2014/main" val="2464588745"/>
                    </a:ext>
                  </a:extLst>
                </a:gridCol>
                <a:gridCol w="305971">
                  <a:extLst>
                    <a:ext uri="{9D8B030D-6E8A-4147-A177-3AD203B41FA5}">
                      <a16:colId xmlns:a16="http://schemas.microsoft.com/office/drawing/2014/main" val="4125515594"/>
                    </a:ext>
                  </a:extLst>
                </a:gridCol>
                <a:gridCol w="305971">
                  <a:extLst>
                    <a:ext uri="{9D8B030D-6E8A-4147-A177-3AD203B41FA5}">
                      <a16:colId xmlns:a16="http://schemas.microsoft.com/office/drawing/2014/main" val="2844072654"/>
                    </a:ext>
                  </a:extLst>
                </a:gridCol>
                <a:gridCol w="305971">
                  <a:extLst>
                    <a:ext uri="{9D8B030D-6E8A-4147-A177-3AD203B41FA5}">
                      <a16:colId xmlns:a16="http://schemas.microsoft.com/office/drawing/2014/main" val="2224174029"/>
                    </a:ext>
                  </a:extLst>
                </a:gridCol>
                <a:gridCol w="305971">
                  <a:extLst>
                    <a:ext uri="{9D8B030D-6E8A-4147-A177-3AD203B41FA5}">
                      <a16:colId xmlns:a16="http://schemas.microsoft.com/office/drawing/2014/main" val="2055972230"/>
                    </a:ext>
                  </a:extLst>
                </a:gridCol>
                <a:gridCol w="305971">
                  <a:extLst>
                    <a:ext uri="{9D8B030D-6E8A-4147-A177-3AD203B41FA5}">
                      <a16:colId xmlns:a16="http://schemas.microsoft.com/office/drawing/2014/main" val="393664857"/>
                    </a:ext>
                  </a:extLst>
                </a:gridCol>
                <a:gridCol w="305971">
                  <a:extLst>
                    <a:ext uri="{9D8B030D-6E8A-4147-A177-3AD203B41FA5}">
                      <a16:colId xmlns:a16="http://schemas.microsoft.com/office/drawing/2014/main" val="897602282"/>
                    </a:ext>
                  </a:extLst>
                </a:gridCol>
                <a:gridCol w="326646">
                  <a:extLst>
                    <a:ext uri="{9D8B030D-6E8A-4147-A177-3AD203B41FA5}">
                      <a16:colId xmlns:a16="http://schemas.microsoft.com/office/drawing/2014/main" val="276655853"/>
                    </a:ext>
                  </a:extLst>
                </a:gridCol>
                <a:gridCol w="326646">
                  <a:extLst>
                    <a:ext uri="{9D8B030D-6E8A-4147-A177-3AD203B41FA5}">
                      <a16:colId xmlns:a16="http://schemas.microsoft.com/office/drawing/2014/main" val="211305982"/>
                    </a:ext>
                  </a:extLst>
                </a:gridCol>
                <a:gridCol w="305971">
                  <a:extLst>
                    <a:ext uri="{9D8B030D-6E8A-4147-A177-3AD203B41FA5}">
                      <a16:colId xmlns:a16="http://schemas.microsoft.com/office/drawing/2014/main" val="385148358"/>
                    </a:ext>
                  </a:extLst>
                </a:gridCol>
                <a:gridCol w="305971">
                  <a:extLst>
                    <a:ext uri="{9D8B030D-6E8A-4147-A177-3AD203B41FA5}">
                      <a16:colId xmlns:a16="http://schemas.microsoft.com/office/drawing/2014/main" val="4043800407"/>
                    </a:ext>
                  </a:extLst>
                </a:gridCol>
                <a:gridCol w="305971">
                  <a:extLst>
                    <a:ext uri="{9D8B030D-6E8A-4147-A177-3AD203B41FA5}">
                      <a16:colId xmlns:a16="http://schemas.microsoft.com/office/drawing/2014/main" val="439472383"/>
                    </a:ext>
                  </a:extLst>
                </a:gridCol>
              </a:tblGrid>
              <a:tr h="144800">
                <a:tc rowSpan="2">
                  <a:txBody>
                    <a:bodyPr/>
                    <a:lstStyle/>
                    <a:p>
                      <a:pPr algn="ctr" rtl="0" fontAlgn="ctr"/>
                      <a:r>
                        <a:rPr lang="en-US" sz="500" b="1" i="0" u="none" strike="noStrike">
                          <a:solidFill>
                            <a:srgbClr val="000000"/>
                          </a:solidFill>
                          <a:effectLst/>
                          <a:latin typeface="Verdana" panose="020B0604030504040204" pitchFamily="34" charset="0"/>
                        </a:rPr>
                        <a:t>№</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rowSpan="2">
                  <a:txBody>
                    <a:bodyPr/>
                    <a:lstStyle/>
                    <a:p>
                      <a:pPr algn="ctr" rtl="0" fontAlgn="ctr"/>
                      <a:r>
                        <a:rPr lang="ru-RU" sz="700" b="1" i="0" u="none" strike="noStrike" dirty="0" err="1">
                          <a:solidFill>
                            <a:srgbClr val="000000"/>
                          </a:solidFill>
                          <a:effectLst/>
                          <a:latin typeface="Verdana" panose="020B0604030504040204" pitchFamily="34" charset="0"/>
                        </a:rPr>
                        <a:t>Курсаткичлар</a:t>
                      </a:r>
                      <a:r>
                        <a:rPr lang="ru-RU" sz="700" b="1" i="0" u="none" strike="noStrike" dirty="0">
                          <a:solidFill>
                            <a:srgbClr val="000000"/>
                          </a:solidFill>
                          <a:effectLst/>
                          <a:latin typeface="Verdana" panose="020B0604030504040204" pitchFamily="34" charset="0"/>
                        </a:rPr>
                        <a:t>/ Показатели</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rowSpan="2">
                  <a:txBody>
                    <a:bodyPr/>
                    <a:lstStyle/>
                    <a:p>
                      <a:pPr algn="ctr" rtl="0" fontAlgn="ctr"/>
                      <a:r>
                        <a:rPr lang="ru-RU" sz="700" b="1" i="0" u="none" strike="noStrike" dirty="0" err="1">
                          <a:solidFill>
                            <a:srgbClr val="000000"/>
                          </a:solidFill>
                          <a:effectLst/>
                          <a:latin typeface="Verdana" panose="020B0604030504040204" pitchFamily="34" charset="0"/>
                        </a:rPr>
                        <a:t>Метрикалар</a:t>
                      </a:r>
                      <a:r>
                        <a:rPr lang="ru-RU" sz="700" b="1" i="0" u="none" strike="noStrike" dirty="0">
                          <a:solidFill>
                            <a:srgbClr val="000000"/>
                          </a:solidFill>
                          <a:effectLst/>
                          <a:latin typeface="Verdana" panose="020B0604030504040204" pitchFamily="34" charset="0"/>
                        </a:rPr>
                        <a:t>/ Метрики</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rowSpan="2">
                  <a:txBody>
                    <a:bodyPr/>
                    <a:lstStyle/>
                    <a:p>
                      <a:pPr algn="ctr" rtl="0" fontAlgn="ctr"/>
                      <a:r>
                        <a:rPr lang="ru-RU" sz="500" b="1" i="0" u="none" strike="noStrike">
                          <a:solidFill>
                            <a:srgbClr val="000000"/>
                          </a:solidFill>
                          <a:effectLst/>
                          <a:latin typeface="Verdana" panose="020B0604030504040204" pitchFamily="34" charset="0"/>
                        </a:rPr>
                        <a:t>Улчов бирлиги/Еденица измерения</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rowSpan="2">
                  <a:txBody>
                    <a:bodyPr/>
                    <a:lstStyle/>
                    <a:p>
                      <a:pPr algn="ctr" rtl="0" fontAlgn="ctr"/>
                      <a:r>
                        <a:rPr lang="ru-RU" sz="500" b="1" i="0" u="none" strike="noStrike">
                          <a:solidFill>
                            <a:srgbClr val="000000"/>
                          </a:solidFill>
                          <a:effectLst/>
                          <a:latin typeface="Verdana" panose="020B0604030504040204" pitchFamily="34" charset="0"/>
                        </a:rPr>
                        <a:t>Удельный вес показателя / KPI Specific weight</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rowSpan="2">
                  <a:txBody>
                    <a:bodyPr/>
                    <a:lstStyle/>
                    <a:p>
                      <a:pPr algn="ctr" rtl="0" fontAlgn="ctr"/>
                      <a:r>
                        <a:rPr lang="ru-RU" sz="500" b="1" i="0" u="none" strike="noStrike">
                          <a:solidFill>
                            <a:srgbClr val="000000"/>
                          </a:solidFill>
                          <a:effectLst/>
                          <a:latin typeface="Verdana" panose="020B0604030504040204" pitchFamily="34" charset="0"/>
                        </a:rPr>
                        <a:t>Удельный вес метрики/ </a:t>
                      </a:r>
                      <a:r>
                        <a:rPr lang="en-US" sz="500" b="1" i="0" u="none" strike="noStrike">
                          <a:solidFill>
                            <a:srgbClr val="000000"/>
                          </a:solidFill>
                          <a:effectLst/>
                          <a:latin typeface="Verdana" panose="020B0604030504040204" pitchFamily="34" charset="0"/>
                        </a:rPr>
                        <a:t>Metrics Specific weight</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rtl="0" fontAlgn="ctr"/>
                      <a:r>
                        <a:rPr lang="ru-RU" sz="500" b="1" i="0" u="none" strike="noStrike">
                          <a:solidFill>
                            <a:srgbClr val="000000"/>
                          </a:solidFill>
                          <a:effectLst/>
                          <a:latin typeface="Verdana" panose="020B0604030504040204" pitchFamily="34" charset="0"/>
                        </a:rPr>
                        <a:t>План</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4003562061"/>
                  </a:ext>
                </a:extLst>
              </a:tr>
              <a:tr h="4532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0" fontAlgn="ctr"/>
                      <a:r>
                        <a:rPr lang="ru-RU" sz="500" b="1" i="0" u="none" strike="noStrike">
                          <a:solidFill>
                            <a:srgbClr val="000000"/>
                          </a:solidFill>
                          <a:effectLst/>
                          <a:latin typeface="Verdana" panose="020B0604030504040204" pitchFamily="34" charset="0"/>
                        </a:rPr>
                        <a:t>Январь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Февраль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Март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Апрель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Май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Июнь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Июль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Август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Сентябрь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Октябрь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Ноябрь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0" fontAlgn="ctr"/>
                      <a:r>
                        <a:rPr lang="ru-RU" sz="500" b="1" i="0" u="none" strike="noStrike">
                          <a:solidFill>
                            <a:srgbClr val="000000"/>
                          </a:solidFill>
                          <a:effectLst/>
                          <a:latin typeface="Verdana" panose="020B0604030504040204" pitchFamily="34" charset="0"/>
                        </a:rPr>
                        <a:t>Декабрь 2024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2675044705"/>
                  </a:ext>
                </a:extLst>
              </a:tr>
              <a:tr h="532272">
                <a:tc>
                  <a:txBody>
                    <a:bodyPr/>
                    <a:lstStyle/>
                    <a:p>
                      <a:pPr algn="ctr" fontAlgn="ctr"/>
                      <a:r>
                        <a:rPr lang="en-US" sz="600" b="0" i="0" u="none" strike="noStrike">
                          <a:solidFill>
                            <a:srgbClr val="000000"/>
                          </a:solidFill>
                          <a:effectLst/>
                          <a:latin typeface="Calibri" panose="020F0502020204030204" pitchFamily="34" charset="0"/>
                        </a:rPr>
                        <a:t>2</a:t>
                      </a: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a:solidFill>
                            <a:srgbClr val="000000"/>
                          </a:solidFill>
                          <a:effectLst/>
                          <a:latin typeface="Calibri" panose="020F0502020204030204" pitchFamily="34" charset="0"/>
                        </a:rPr>
                        <a:t>Янги </a:t>
                      </a:r>
                      <a:r>
                        <a:rPr lang="ru-RU" sz="800" b="0" i="0" u="none" strike="noStrike" dirty="0" err="1">
                          <a:solidFill>
                            <a:srgbClr val="000000"/>
                          </a:solidFill>
                          <a:effectLst/>
                          <a:latin typeface="Calibri" panose="020F0502020204030204" pitchFamily="34" charset="0"/>
                        </a:rPr>
                        <a:t>лойиҳаларни</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ишга</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тушириш</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Запуск новых проектов</a:t>
                      </a:r>
                      <a:endParaRPr lang="ru-RU" sz="800" b="0" i="0" u="none" strike="noStrike" dirty="0">
                        <a:solidFill>
                          <a:srgbClr val="000000"/>
                        </a:solidFill>
                        <a:effectLst/>
                        <a:latin typeface="Calibri" panose="020F0502020204030204" pitchFamily="34" charset="0"/>
                      </a:endParaRP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a:solidFill>
                            <a:srgbClr val="000000"/>
                          </a:solidFill>
                          <a:effectLst/>
                          <a:latin typeface="Calibri" panose="020F0502020204030204" pitchFamily="34" charset="0"/>
                        </a:rPr>
                        <a:t>Янги </a:t>
                      </a:r>
                      <a:r>
                        <a:rPr lang="ru-RU" sz="800" b="0" i="0" u="none" strike="noStrike" dirty="0" err="1">
                          <a:solidFill>
                            <a:srgbClr val="000000"/>
                          </a:solidFill>
                          <a:effectLst/>
                          <a:latin typeface="Calibri" panose="020F0502020204030204" pitchFamily="34" charset="0"/>
                        </a:rPr>
                        <a:t>лойиҳаларни</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ўз</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вақтида</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ишга</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тушириш</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Своевременный запуск новых проектов</a:t>
                      </a:r>
                      <a:endParaRPr lang="ru-RU" sz="800" b="0" i="0" u="none" strike="noStrike" dirty="0">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Calibri" panose="020F0502020204030204" pitchFamily="34" charset="0"/>
                        </a:rPr>
                        <a:t>Режа-жадвал асосида/ </a:t>
                      </a:r>
                      <a:r>
                        <a:rPr lang="ru-RU" sz="600" b="0" i="0" u="none" strike="noStrike">
                          <a:solidFill>
                            <a:srgbClr val="305496"/>
                          </a:solidFill>
                          <a:effectLst/>
                          <a:latin typeface="Calibri" panose="020F0502020204030204" pitchFamily="34" charset="0"/>
                        </a:rPr>
                        <a:t>Согласно плану-графику</a:t>
                      </a:r>
                      <a:endParaRPr lang="ru-RU" sz="600" b="0" i="0" u="none" strike="noStrike">
                        <a:solidFill>
                          <a:srgbClr val="000000"/>
                        </a:solidFill>
                        <a:effectLst/>
                        <a:latin typeface="Calibri" panose="020F0502020204030204" pitchFamily="34" charset="0"/>
                      </a:endParaRP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8.0%</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8.0%</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4039323705"/>
                  </a:ext>
                </a:extLst>
              </a:tr>
              <a:tr h="266429">
                <a:tc rowSpan="2">
                  <a:txBody>
                    <a:bodyPr/>
                    <a:lstStyle/>
                    <a:p>
                      <a:pPr algn="ctr" fontAlgn="ctr"/>
                      <a:r>
                        <a:rPr lang="en-US" sz="600" b="0" i="0" u="none" strike="noStrike">
                          <a:solidFill>
                            <a:srgbClr val="000000"/>
                          </a:solidFill>
                          <a:effectLst/>
                          <a:latin typeface="Calibri" panose="020F0502020204030204" pitchFamily="34" charset="0"/>
                        </a:rPr>
                        <a:t>3</a:t>
                      </a: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ru-RU" sz="800" b="0" i="0" u="none" strike="noStrike" dirty="0" err="1">
                          <a:solidFill>
                            <a:srgbClr val="000000"/>
                          </a:solidFill>
                          <a:effectLst/>
                          <a:latin typeface="Calibri" panose="020F0502020204030204" pitchFamily="34" charset="0"/>
                        </a:rPr>
                        <a:t>Импортни</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камайтириш</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Сокращение импорта</a:t>
                      </a:r>
                      <a:endParaRPr lang="ru-RU" sz="800" b="0" i="0" u="none" strike="noStrike" dirty="0">
                        <a:solidFill>
                          <a:srgbClr val="000000"/>
                        </a:solidFill>
                        <a:effectLst/>
                        <a:latin typeface="Calibri" panose="020F0502020204030204" pitchFamily="34" charset="0"/>
                      </a:endParaRP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err="1">
                          <a:solidFill>
                            <a:srgbClr val="000000"/>
                          </a:solidFill>
                          <a:effectLst/>
                          <a:latin typeface="Calibri" panose="020F0502020204030204" pitchFamily="34" charset="0"/>
                        </a:rPr>
                        <a:t>Импортни</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камайтириш</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Сократить импорт</a:t>
                      </a:r>
                      <a:endParaRPr lang="ru-RU" sz="800" b="0" i="0" u="none" strike="noStrike" dirty="0">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Calibri" panose="020F0502020204030204" pitchFamily="34" charset="0"/>
                        </a:rPr>
                        <a:t>млн доллар</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Calibri" panose="020F0502020204030204" pitchFamily="34" charset="0"/>
                        </a:rPr>
                        <a:t>8.0%</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4.0%</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0.000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0.006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0.125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0.154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0.131</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0.144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0.076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0.148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0.439</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0.448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0.579</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0.509</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401525216"/>
                  </a:ext>
                </a:extLst>
              </a:tr>
              <a:tr h="333037">
                <a:tc vMerge="1">
                  <a:txBody>
                    <a:bodyPr/>
                    <a:lstStyle/>
                    <a:p>
                      <a:endParaRPr lang="en-US"/>
                    </a:p>
                  </a:txBody>
                  <a:tcPr/>
                </a:tc>
                <a:tc vMerge="1">
                  <a:txBody>
                    <a:bodyPr/>
                    <a:lstStyle/>
                    <a:p>
                      <a:endParaRPr lang="en-US"/>
                    </a:p>
                  </a:txBody>
                  <a:tcPr/>
                </a:tc>
                <a:tc>
                  <a:txBody>
                    <a:bodyPr/>
                    <a:lstStyle/>
                    <a:p>
                      <a:pPr algn="ctr" fontAlgn="ctr"/>
                      <a:r>
                        <a:rPr lang="ru-RU" sz="800" b="0" i="0" u="none" strike="noStrike" dirty="0" err="1">
                          <a:solidFill>
                            <a:srgbClr val="000000"/>
                          </a:solidFill>
                          <a:effectLst/>
                          <a:latin typeface="Calibri" panose="020F0502020204030204" pitchFamily="34" charset="0"/>
                        </a:rPr>
                        <a:t>Маҳсулот</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таннархидаги</a:t>
                      </a:r>
                      <a:r>
                        <a:rPr lang="ru-RU" sz="800" b="0" i="0" u="none" strike="noStrike" dirty="0">
                          <a:solidFill>
                            <a:srgbClr val="000000"/>
                          </a:solidFill>
                          <a:effectLst/>
                          <a:latin typeface="Calibri" panose="020F0502020204030204" pitchFamily="34" charset="0"/>
                        </a:rPr>
                        <a:t> импорт </a:t>
                      </a:r>
                      <a:r>
                        <a:rPr lang="ru-RU" sz="800" b="0" i="0" u="none" strike="noStrike" dirty="0" err="1">
                          <a:solidFill>
                            <a:srgbClr val="000000"/>
                          </a:solidFill>
                          <a:effectLst/>
                          <a:latin typeface="Calibri" panose="020F0502020204030204" pitchFamily="34" charset="0"/>
                        </a:rPr>
                        <a:t>улуши</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Доля импорта в себестоимости продукции</a:t>
                      </a:r>
                      <a:endParaRPr lang="ru-RU" sz="800" b="0" i="0" u="none" strike="noStrike" dirty="0">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600" b="0" i="0" u="none" strike="noStrike">
                          <a:solidFill>
                            <a:srgbClr val="000000"/>
                          </a:solidFill>
                          <a:effectLst/>
                          <a:latin typeface="Calibri" panose="020F0502020204030204" pitchFamily="34" charset="0"/>
                        </a:rPr>
                        <a:t>4.0%</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89%</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89%</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88%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88%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88%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88%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88%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88%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88%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2605394463"/>
                  </a:ext>
                </a:extLst>
              </a:tr>
              <a:tr h="400653">
                <a:tc rowSpan="4">
                  <a:txBody>
                    <a:bodyPr/>
                    <a:lstStyle/>
                    <a:p>
                      <a:pPr algn="ctr" fontAlgn="ctr"/>
                      <a:r>
                        <a:rPr lang="en-US" sz="600" b="0" i="0" u="none" strike="noStrike">
                          <a:solidFill>
                            <a:srgbClr val="000000"/>
                          </a:solidFill>
                          <a:effectLst/>
                          <a:latin typeface="Calibri" panose="020F0502020204030204" pitchFamily="34" charset="0"/>
                        </a:rPr>
                        <a:t>4</a:t>
                      </a: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ru-RU" sz="800" b="0" i="0" u="none" strike="noStrike">
                          <a:solidFill>
                            <a:srgbClr val="000000"/>
                          </a:solidFill>
                          <a:effectLst/>
                          <a:latin typeface="Calibri" panose="020F0502020204030204" pitchFamily="34" charset="0"/>
                        </a:rPr>
                        <a:t>Даромад/</a:t>
                      </a:r>
                      <a:r>
                        <a:rPr lang="ru-RU" sz="800" b="0" i="0" u="none" strike="noStrike">
                          <a:solidFill>
                            <a:srgbClr val="305496"/>
                          </a:solidFill>
                          <a:effectLst/>
                          <a:latin typeface="Calibri" panose="020F0502020204030204" pitchFamily="34" charset="0"/>
                        </a:rPr>
                        <a:t>Доход</a:t>
                      </a:r>
                      <a:endParaRPr lang="ru-RU" sz="800" b="0" i="0" u="none" strike="noStrike">
                        <a:solidFill>
                          <a:srgbClr val="000000"/>
                        </a:solidFill>
                        <a:effectLst/>
                        <a:latin typeface="Calibri" panose="020F0502020204030204" pitchFamily="34" charset="0"/>
                      </a:endParaRP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a:solidFill>
                            <a:srgbClr val="000000"/>
                          </a:solidFill>
                          <a:effectLst/>
                          <a:latin typeface="Calibri" panose="020F0502020204030204" pitchFamily="34" charset="0"/>
                        </a:rPr>
                        <a:t>Товар-</a:t>
                      </a:r>
                      <a:r>
                        <a:rPr lang="ru-RU" sz="800" b="0" i="0" u="none" strike="noStrike" dirty="0" err="1">
                          <a:solidFill>
                            <a:srgbClr val="000000"/>
                          </a:solidFill>
                          <a:effectLst/>
                          <a:latin typeface="Calibri" panose="020F0502020204030204" pitchFamily="34" charset="0"/>
                        </a:rPr>
                        <a:t>моддий</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бойликлари</a:t>
                      </a:r>
                      <a:r>
                        <a:rPr lang="ru-RU" sz="800" b="0" i="0" u="none" strike="noStrike" dirty="0">
                          <a:solidFill>
                            <a:srgbClr val="000000"/>
                          </a:solidFill>
                          <a:effectLst/>
                          <a:latin typeface="Calibri" panose="020F0502020204030204" pitchFamily="34" charset="0"/>
                        </a:rPr>
                        <a:t> (ТМЦ) </a:t>
                      </a:r>
                      <a:r>
                        <a:rPr lang="ru-RU" sz="800" b="0" i="0" u="none" strike="noStrike" dirty="0" err="1">
                          <a:solidFill>
                            <a:srgbClr val="000000"/>
                          </a:solidFill>
                          <a:effectLst/>
                          <a:latin typeface="Calibri" panose="020F0502020204030204" pitchFamily="34" charset="0"/>
                        </a:rPr>
                        <a:t>қолдиғининг</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айлануви</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коэффициенти</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Коэффициент оборачиваемости баланса товарно-материальных ценностей</a:t>
                      </a:r>
                      <a:endParaRPr lang="ru-RU" sz="800" b="0" i="0" u="none" strike="noStrike" dirty="0">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Calibri" panose="020F0502020204030204" pitchFamily="34" charset="0"/>
                        </a:rPr>
                        <a:t>Кун</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Calibri" panose="020F0502020204030204" pitchFamily="34" charset="0"/>
                        </a:rPr>
                        <a:t>8.0%</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2.0%</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3291944632"/>
                  </a:ext>
                </a:extLst>
              </a:tr>
              <a:tr h="498107">
                <a:tc vMerge="1">
                  <a:txBody>
                    <a:bodyPr/>
                    <a:lstStyle/>
                    <a:p>
                      <a:endParaRPr lang="en-US"/>
                    </a:p>
                  </a:txBody>
                  <a:tcPr/>
                </a:tc>
                <a:tc vMerge="1">
                  <a:txBody>
                    <a:bodyPr/>
                    <a:lstStyle/>
                    <a:p>
                      <a:endParaRPr lang="en-US"/>
                    </a:p>
                  </a:txBody>
                  <a:tcPr/>
                </a:tc>
                <a:tc>
                  <a:txBody>
                    <a:bodyPr/>
                    <a:lstStyle/>
                    <a:p>
                      <a:pPr algn="ctr" fontAlgn="ctr"/>
                      <a:r>
                        <a:rPr lang="ru-RU" sz="800" b="0" i="0" u="none" strike="noStrike" dirty="0" err="1">
                          <a:solidFill>
                            <a:srgbClr val="000000"/>
                          </a:solidFill>
                          <a:effectLst/>
                          <a:latin typeface="Calibri" panose="020F0502020204030204" pitchFamily="34" charset="0"/>
                        </a:rPr>
                        <a:t>Жами</a:t>
                      </a:r>
                      <a:r>
                        <a:rPr lang="ru-RU" sz="800" b="0" i="0" u="none" strike="noStrike" dirty="0">
                          <a:solidFill>
                            <a:srgbClr val="000000"/>
                          </a:solidFill>
                          <a:effectLst/>
                          <a:latin typeface="Calibri" panose="020F0502020204030204" pitchFamily="34" charset="0"/>
                        </a:rPr>
                        <a:t> дебитор </a:t>
                      </a:r>
                      <a:r>
                        <a:rPr lang="ru-RU" sz="800" b="0" i="0" u="none" strike="noStrike" dirty="0" err="1">
                          <a:solidFill>
                            <a:srgbClr val="000000"/>
                          </a:solidFill>
                          <a:effectLst/>
                          <a:latin typeface="Calibri" panose="020F0502020204030204" pitchFamily="34" charset="0"/>
                        </a:rPr>
                        <a:t>қарздорликларнинг</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айлануви</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коэффициенти</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Коэффициент оборачиваемости общей дебиторской задолженности</a:t>
                      </a:r>
                      <a:endParaRPr lang="ru-RU" sz="800" b="0" i="0" u="none" strike="noStrike" dirty="0">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Calibri" panose="020F0502020204030204" pitchFamily="34" charset="0"/>
                        </a:rPr>
                        <a:t>Кун</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600" b="0" i="0" u="none" strike="noStrike">
                          <a:solidFill>
                            <a:srgbClr val="000000"/>
                          </a:solidFill>
                          <a:effectLst/>
                          <a:latin typeface="Calibri" panose="020F0502020204030204" pitchFamily="34" charset="0"/>
                        </a:rPr>
                        <a:t>2.0%</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&lt;70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205918948"/>
                  </a:ext>
                </a:extLst>
              </a:tr>
              <a:tr h="498107">
                <a:tc vMerge="1">
                  <a:txBody>
                    <a:bodyPr/>
                    <a:lstStyle/>
                    <a:p>
                      <a:endParaRPr lang="en-US"/>
                    </a:p>
                  </a:txBody>
                  <a:tcPr/>
                </a:tc>
                <a:tc vMerge="1">
                  <a:txBody>
                    <a:bodyPr/>
                    <a:lstStyle/>
                    <a:p>
                      <a:endParaRPr lang="en-US"/>
                    </a:p>
                  </a:txBody>
                  <a:tcPr/>
                </a:tc>
                <a:tc>
                  <a:txBody>
                    <a:bodyPr/>
                    <a:lstStyle/>
                    <a:p>
                      <a:pPr algn="ctr" fontAlgn="ctr"/>
                      <a:r>
                        <a:rPr lang="ru-RU" sz="800" b="0" i="0" u="none" strike="noStrike" dirty="0" err="1">
                          <a:solidFill>
                            <a:srgbClr val="000000"/>
                          </a:solidFill>
                          <a:effectLst/>
                          <a:latin typeface="Calibri" panose="020F0502020204030204" pitchFamily="34" charset="0"/>
                        </a:rPr>
                        <a:t>Жами</a:t>
                      </a:r>
                      <a:r>
                        <a:rPr lang="ru-RU" sz="800" b="0" i="0" u="none" strike="noStrike" dirty="0">
                          <a:solidFill>
                            <a:srgbClr val="000000"/>
                          </a:solidFill>
                          <a:effectLst/>
                          <a:latin typeface="Calibri" panose="020F0502020204030204" pitchFamily="34" charset="0"/>
                        </a:rPr>
                        <a:t> кредитор </a:t>
                      </a:r>
                      <a:r>
                        <a:rPr lang="ru-RU" sz="800" b="0" i="0" u="none" strike="noStrike" dirty="0" err="1">
                          <a:solidFill>
                            <a:srgbClr val="000000"/>
                          </a:solidFill>
                          <a:effectLst/>
                          <a:latin typeface="Calibri" panose="020F0502020204030204" pitchFamily="34" charset="0"/>
                        </a:rPr>
                        <a:t>қарздорликларнинг</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айлануви</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коэффициенти</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Коэффициент оборачиваемости общей кредиторской задолженности</a:t>
                      </a:r>
                      <a:endParaRPr lang="ru-RU" sz="800" b="0" i="0" u="none" strike="noStrike" dirty="0">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Calibri" panose="020F0502020204030204" pitchFamily="34" charset="0"/>
                        </a:rPr>
                        <a:t>Кун</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600" b="0" i="0" u="none" strike="noStrike">
                          <a:solidFill>
                            <a:srgbClr val="000000"/>
                          </a:solidFill>
                          <a:effectLst/>
                          <a:latin typeface="Calibri" panose="020F0502020204030204" pitchFamily="34" charset="0"/>
                        </a:rPr>
                        <a:t>2.0%</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&gt;90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491334141"/>
                  </a:ext>
                </a:extLst>
              </a:tr>
              <a:tr h="448877">
                <a:tc vMerge="1">
                  <a:txBody>
                    <a:bodyPr/>
                    <a:lstStyle/>
                    <a:p>
                      <a:endParaRPr lang="en-US"/>
                    </a:p>
                  </a:txBody>
                  <a:tcPr/>
                </a:tc>
                <a:tc vMerge="1">
                  <a:txBody>
                    <a:bodyPr/>
                    <a:lstStyle/>
                    <a:p>
                      <a:endParaRPr lang="en-US"/>
                    </a:p>
                  </a:txBody>
                  <a:tcPr/>
                </a:tc>
                <a:tc>
                  <a:txBody>
                    <a:bodyPr/>
                    <a:lstStyle/>
                    <a:p>
                      <a:pPr algn="ctr" fontAlgn="ctr"/>
                      <a:r>
                        <a:rPr lang="ru-RU" sz="800" b="0" i="0" u="none" strike="noStrike" dirty="0" err="1">
                          <a:solidFill>
                            <a:srgbClr val="000000"/>
                          </a:solidFill>
                          <a:effectLst/>
                          <a:latin typeface="Calibri" panose="020F0502020204030204" pitchFamily="34" charset="0"/>
                        </a:rPr>
                        <a:t>Операцион</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фойда</a:t>
                      </a:r>
                      <a:r>
                        <a:rPr lang="ru-RU" sz="800" b="0" i="0" u="none" strike="noStrike" dirty="0">
                          <a:solidFill>
                            <a:srgbClr val="000000"/>
                          </a:solidFill>
                          <a:effectLst/>
                          <a:latin typeface="Calibri" panose="020F0502020204030204" pitchFamily="34" charset="0"/>
                        </a:rPr>
                        <a:t> (EBITDA) </a:t>
                      </a:r>
                      <a:r>
                        <a:rPr lang="ru-RU" sz="800" b="0" i="0" u="none" strike="noStrike" dirty="0" err="1">
                          <a:solidFill>
                            <a:srgbClr val="000000"/>
                          </a:solidFill>
                          <a:effectLst/>
                          <a:latin typeface="Calibri" panose="020F0502020204030204" pitchFamily="34" charset="0"/>
                        </a:rPr>
                        <a:t>нинг</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тушумга</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нисбати</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Отношение прироста к операционной при</a:t>
                      </a:r>
                      <a:r>
                        <a:rPr lang="ru-RU" sz="800" b="0" i="0" u="none" strike="noStrike" dirty="0">
                          <a:solidFill>
                            <a:srgbClr val="0070C0"/>
                          </a:solidFill>
                          <a:effectLst/>
                          <a:latin typeface="Calibri" panose="020F0502020204030204" pitchFamily="34" charset="0"/>
                        </a:rPr>
                        <a:t>были (МСФО)</a:t>
                      </a:r>
                      <a:endParaRPr lang="ru-RU" sz="800" b="0" i="0" u="none" strike="noStrike" dirty="0">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600" b="0" i="0" u="none" strike="noStrike">
                          <a:solidFill>
                            <a:srgbClr val="000000"/>
                          </a:solidFill>
                          <a:effectLst/>
                          <a:latin typeface="Calibri" panose="020F0502020204030204" pitchFamily="34" charset="0"/>
                        </a:rPr>
                        <a:t>2.0%</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-7.8%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14.7%</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8.7%</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11.0%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12.7%</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10.7%</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8.0%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10.9%</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9.2%</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9.2%</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9.1%</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7.5%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498318570"/>
                  </a:ext>
                </a:extLst>
              </a:tr>
              <a:tr h="463356">
                <a:tc rowSpan="2">
                  <a:txBody>
                    <a:bodyPr/>
                    <a:lstStyle/>
                    <a:p>
                      <a:pPr algn="ctr" fontAlgn="ctr"/>
                      <a:r>
                        <a:rPr lang="en-US" sz="600" b="0" i="0" u="none" strike="noStrike">
                          <a:solidFill>
                            <a:srgbClr val="000000"/>
                          </a:solidFill>
                          <a:effectLst/>
                          <a:latin typeface="Calibri" panose="020F0502020204030204" pitchFamily="34" charset="0"/>
                        </a:rPr>
                        <a:t>5</a:t>
                      </a: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ru-RU" sz="800" b="0" i="0" u="none" strike="noStrike">
                          <a:solidFill>
                            <a:srgbClr val="000000"/>
                          </a:solidFill>
                          <a:effectLst/>
                          <a:latin typeface="Calibri" panose="020F0502020204030204" pitchFamily="34" charset="0"/>
                        </a:rPr>
                        <a:t>Харажатларни камайтириш/ </a:t>
                      </a:r>
                      <a:r>
                        <a:rPr lang="ru-RU" sz="800" b="0" i="0" u="none" strike="noStrike">
                          <a:solidFill>
                            <a:srgbClr val="305496"/>
                          </a:solidFill>
                          <a:effectLst/>
                          <a:latin typeface="Calibri" panose="020F0502020204030204" pitchFamily="34" charset="0"/>
                        </a:rPr>
                        <a:t>Снижение расходов</a:t>
                      </a:r>
                      <a:endParaRPr lang="ru-RU" sz="800" b="0" i="0" u="none" strike="noStrike">
                        <a:solidFill>
                          <a:srgbClr val="000000"/>
                        </a:solidFill>
                        <a:effectLst/>
                        <a:latin typeface="Calibri" panose="020F0502020204030204" pitchFamily="34" charset="0"/>
                      </a:endParaRP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err="1">
                          <a:solidFill>
                            <a:srgbClr val="000000"/>
                          </a:solidFill>
                          <a:effectLst/>
                          <a:latin typeface="Calibri" panose="020F0502020204030204" pitchFamily="34" charset="0"/>
                        </a:rPr>
                        <a:t>Харажатларни</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камайтириш</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Харид</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ва</a:t>
                      </a:r>
                      <a:r>
                        <a:rPr lang="ru-RU" sz="800" b="0" i="0" u="none" strike="noStrike" dirty="0">
                          <a:solidFill>
                            <a:srgbClr val="000000"/>
                          </a:solidFill>
                          <a:effectLst/>
                          <a:latin typeface="Calibri" panose="020F0502020204030204" pitchFamily="34" charset="0"/>
                        </a:rPr>
                        <a:t> локализация </a:t>
                      </a:r>
                      <a:r>
                        <a:rPr lang="ru-RU" sz="800" b="0" i="0" u="none" strike="noStrike" dirty="0" err="1">
                          <a:solidFill>
                            <a:srgbClr val="000000"/>
                          </a:solidFill>
                          <a:effectLst/>
                          <a:latin typeface="Calibri" panose="020F0502020204030204" pitchFamily="34" charset="0"/>
                        </a:rPr>
                        <a:t>йўналиши</a:t>
                      </a:r>
                      <a:r>
                        <a:rPr lang="ru-RU" sz="800" b="0" i="0" u="none" strike="noStrike" dirty="0">
                          <a:solidFill>
                            <a:srgbClr val="000000"/>
                          </a:solidFill>
                          <a:effectLst/>
                          <a:latin typeface="Calibri" panose="020F0502020204030204" pitchFamily="34" charset="0"/>
                        </a:rPr>
                        <a:t>)/ </a:t>
                      </a:r>
                      <a:br>
                        <a:rPr lang="ru-RU" sz="800" b="0" i="0" u="none" strike="noStrike" dirty="0">
                          <a:solidFill>
                            <a:srgbClr val="000000"/>
                          </a:solidFill>
                          <a:effectLst/>
                          <a:latin typeface="Calibri" panose="020F0502020204030204" pitchFamily="34" charset="0"/>
                        </a:rPr>
                      </a:br>
                      <a:r>
                        <a:rPr lang="ru-RU" sz="800" b="0" i="0" u="none" strike="noStrike" dirty="0">
                          <a:solidFill>
                            <a:srgbClr val="305496"/>
                          </a:solidFill>
                          <a:effectLst/>
                          <a:latin typeface="Calibri" panose="020F0502020204030204" pitchFamily="34" charset="0"/>
                        </a:rPr>
                        <a:t>Снижение затрат (направление закупок, локализации)</a:t>
                      </a:r>
                      <a:endParaRPr lang="ru-RU" sz="800" b="0" i="0" u="none" strike="noStrike" dirty="0">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Calibri" panose="020F0502020204030204" pitchFamily="34" charset="0"/>
                        </a:rPr>
                        <a:t>млрд сўм</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Calibri" panose="020F0502020204030204" pitchFamily="34" charset="0"/>
                        </a:rPr>
                        <a:t>9.0%</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4.5%</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4,173.002</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3,015.421</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2,395.555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7,859.734</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15,990.340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17,014.506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16,756.682</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17,803.805</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21,378.862</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22,023.393</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23,336.062</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22,777.312</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3115327617"/>
                  </a:ext>
                </a:extLst>
              </a:tr>
              <a:tr h="506796">
                <a:tc vMerge="1">
                  <a:txBody>
                    <a:bodyPr/>
                    <a:lstStyle/>
                    <a:p>
                      <a:endParaRPr lang="en-US"/>
                    </a:p>
                  </a:txBody>
                  <a:tcPr/>
                </a:tc>
                <a:tc vMerge="1">
                  <a:txBody>
                    <a:bodyPr/>
                    <a:lstStyle/>
                    <a:p>
                      <a:endParaRPr lang="en-US"/>
                    </a:p>
                  </a:txBody>
                  <a:tcPr/>
                </a:tc>
                <a:tc>
                  <a:txBody>
                    <a:bodyPr/>
                    <a:lstStyle/>
                    <a:p>
                      <a:pPr algn="ctr" fontAlgn="ctr"/>
                      <a:r>
                        <a:rPr lang="ru-RU" sz="800" b="0" i="0" u="none" strike="noStrike" dirty="0" err="1">
                          <a:solidFill>
                            <a:srgbClr val="000000"/>
                          </a:solidFill>
                          <a:effectLst/>
                          <a:latin typeface="Calibri" panose="020F0502020204030204" pitchFamily="34" charset="0"/>
                        </a:rPr>
                        <a:t>Ишлаб</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чиқариш</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ва</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supply</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chain</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харажатларини</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оптималлаштириш</a:t>
                      </a:r>
                      <a:r>
                        <a:rPr lang="ru-RU" sz="800" b="0" i="0" u="none" strike="noStrike" dirty="0">
                          <a:solidFill>
                            <a:srgbClr val="000000"/>
                          </a:solidFill>
                          <a:effectLst/>
                          <a:latin typeface="Calibri" panose="020F0502020204030204" pitchFamily="34" charset="0"/>
                        </a:rPr>
                        <a:t>/ </a:t>
                      </a:r>
                      <a:br>
                        <a:rPr lang="ru-RU" sz="800" b="0" i="0" u="none" strike="noStrike" dirty="0">
                          <a:solidFill>
                            <a:srgbClr val="000000"/>
                          </a:solidFill>
                          <a:effectLst/>
                          <a:latin typeface="Calibri" panose="020F0502020204030204" pitchFamily="34" charset="0"/>
                        </a:rPr>
                      </a:br>
                      <a:r>
                        <a:rPr lang="ru-RU" sz="800" b="0" i="0" u="none" strike="noStrike" dirty="0">
                          <a:solidFill>
                            <a:srgbClr val="305496"/>
                          </a:solidFill>
                          <a:effectLst/>
                          <a:latin typeface="Calibri" panose="020F0502020204030204" pitchFamily="34" charset="0"/>
                        </a:rPr>
                        <a:t>Оптимизация затрат на производство и цепочку поставок</a:t>
                      </a:r>
                      <a:endParaRPr lang="ru-RU" sz="800" b="0" i="0" u="none" strike="noStrike" dirty="0">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Calibri" panose="020F0502020204030204" pitchFamily="34" charset="0"/>
                        </a:rPr>
                        <a:t>млрд сўм</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600" b="0" i="0" u="none" strike="noStrike">
                          <a:solidFill>
                            <a:srgbClr val="000000"/>
                          </a:solidFill>
                          <a:effectLst/>
                          <a:latin typeface="Calibri" panose="020F0502020204030204" pitchFamily="34" charset="0"/>
                        </a:rPr>
                        <a:t>4.5%</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659.391</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19.430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3,883.231</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1,118.630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1,118.630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1,068.630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1,293.780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1,228.780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1,228.780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1,258.780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1,232.180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2,360.580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1566589874"/>
                  </a:ext>
                </a:extLst>
              </a:tr>
              <a:tr h="328694">
                <a:tc rowSpan="2">
                  <a:txBody>
                    <a:bodyPr/>
                    <a:lstStyle/>
                    <a:p>
                      <a:pPr algn="ctr" fontAlgn="ctr"/>
                      <a:r>
                        <a:rPr lang="en-US" sz="600" b="0" i="0" u="none" strike="noStrike">
                          <a:solidFill>
                            <a:srgbClr val="000000"/>
                          </a:solidFill>
                          <a:effectLst/>
                          <a:latin typeface="Calibri" panose="020F0502020204030204" pitchFamily="34" charset="0"/>
                        </a:rPr>
                        <a:t>6</a:t>
                      </a: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ru-RU" sz="800" b="0" i="0" u="none" strike="noStrike">
                          <a:solidFill>
                            <a:srgbClr val="000000"/>
                          </a:solidFill>
                          <a:effectLst/>
                          <a:latin typeface="Calibri" panose="020F0502020204030204" pitchFamily="34" charset="0"/>
                        </a:rPr>
                        <a:t>Ишлаб чикаришни узлуксиз ишлашини таъминлаш/ </a:t>
                      </a:r>
                      <a:r>
                        <a:rPr lang="ru-RU" sz="800" b="0" i="0" u="none" strike="noStrike">
                          <a:solidFill>
                            <a:srgbClr val="305496"/>
                          </a:solidFill>
                          <a:effectLst/>
                          <a:latin typeface="Calibri" panose="020F0502020204030204" pitchFamily="34" charset="0"/>
                        </a:rPr>
                        <a:t>обеспечить бесперебойную работу производства</a:t>
                      </a:r>
                      <a:endParaRPr lang="ru-RU" sz="800" b="0" i="0" u="none" strike="noStrike">
                        <a:solidFill>
                          <a:srgbClr val="000000"/>
                        </a:solidFill>
                        <a:effectLst/>
                        <a:latin typeface="Calibri" panose="020F0502020204030204" pitchFamily="34" charset="0"/>
                      </a:endParaRP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panose="020F0502020204030204" pitchFamily="34" charset="0"/>
                        </a:rPr>
                        <a:t>UzAuto</a:t>
                      </a:r>
                      <a:r>
                        <a:rPr lang="en-US" sz="800" b="0" i="0" u="none" strike="noStrike" dirty="0">
                          <a:solidFill>
                            <a:srgbClr val="000000"/>
                          </a:solidFill>
                          <a:effectLst/>
                          <a:latin typeface="Calibri" panose="020F0502020204030204" pitchFamily="34" charset="0"/>
                        </a:rPr>
                        <a:t> Motors </a:t>
                      </a:r>
                      <a:r>
                        <a:rPr lang="ru-RU" sz="800" b="0" i="0" u="none" strike="noStrike" dirty="0" err="1">
                          <a:solidFill>
                            <a:srgbClr val="000000"/>
                          </a:solidFill>
                          <a:effectLst/>
                          <a:latin typeface="Calibri" panose="020F0502020204030204" pitchFamily="34" charset="0"/>
                        </a:rPr>
                        <a:t>Ишлаб</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чиқариш</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хажмини</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таъминлаш</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Обеспечить объем производства </a:t>
                      </a:r>
                      <a:r>
                        <a:rPr lang="en-US" sz="800" b="0" i="0" u="none" strike="noStrike" dirty="0" err="1">
                          <a:solidFill>
                            <a:srgbClr val="305496"/>
                          </a:solidFill>
                          <a:effectLst/>
                          <a:latin typeface="Calibri" panose="020F0502020204030204" pitchFamily="34" charset="0"/>
                        </a:rPr>
                        <a:t>UzAuto</a:t>
                      </a:r>
                      <a:r>
                        <a:rPr lang="en-US" sz="800" b="0" i="0" u="none" strike="noStrike" dirty="0">
                          <a:solidFill>
                            <a:srgbClr val="305496"/>
                          </a:solidFill>
                          <a:effectLst/>
                          <a:latin typeface="Calibri" panose="020F0502020204030204" pitchFamily="34" charset="0"/>
                        </a:rPr>
                        <a:t> Motors</a:t>
                      </a:r>
                      <a:endParaRPr lang="en-US" sz="800" b="0" i="0" u="none" strike="noStrike" dirty="0">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Calibri" panose="020F0502020204030204" pitchFamily="34" charset="0"/>
                        </a:rPr>
                        <a:t>%</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Calibri" panose="020F0502020204030204" pitchFamily="34" charset="0"/>
                        </a:rPr>
                        <a:t>9.0%</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4.5%</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100%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337158303"/>
                  </a:ext>
                </a:extLst>
              </a:tr>
              <a:tr h="400653">
                <a:tc vMerge="1">
                  <a:txBody>
                    <a:bodyPr/>
                    <a:lstStyle/>
                    <a:p>
                      <a:endParaRPr lang="en-US"/>
                    </a:p>
                  </a:txBody>
                  <a:tcPr/>
                </a:tc>
                <a:tc vMerge="1">
                  <a:txBody>
                    <a:bodyPr/>
                    <a:lstStyle/>
                    <a:p>
                      <a:endParaRPr lang="en-US"/>
                    </a:p>
                  </a:txBody>
                  <a:tcPr/>
                </a:tc>
                <a:tc>
                  <a:txBody>
                    <a:bodyPr/>
                    <a:lstStyle/>
                    <a:p>
                      <a:pPr algn="ctr" fontAlgn="ctr"/>
                      <a:r>
                        <a:rPr lang="ru-RU" sz="800" b="0" i="0" u="none" strike="noStrike" dirty="0" err="1">
                          <a:solidFill>
                            <a:srgbClr val="000000"/>
                          </a:solidFill>
                          <a:effectLst/>
                          <a:latin typeface="Calibri" panose="020F0502020204030204" pitchFamily="34" charset="0"/>
                        </a:rPr>
                        <a:t>Режалаштирилган</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иш</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вақтини</a:t>
                      </a:r>
                      <a:r>
                        <a:rPr lang="ru-RU" sz="800" b="0" i="0" u="none" strike="noStrike" dirty="0">
                          <a:solidFill>
                            <a:srgbClr val="000000"/>
                          </a:solidFill>
                          <a:effectLst/>
                          <a:latin typeface="Calibri" panose="020F0502020204030204" pitchFamily="34" charset="0"/>
                        </a:rPr>
                        <a:t> </a:t>
                      </a:r>
                      <a:r>
                        <a:rPr lang="en-US" sz="800" b="0" i="0" u="none" strike="noStrike" dirty="0">
                          <a:solidFill>
                            <a:srgbClr val="000000"/>
                          </a:solidFill>
                          <a:effectLst/>
                          <a:latin typeface="Calibri" panose="020F0502020204030204" pitchFamily="34" charset="0"/>
                        </a:rPr>
                        <a:t>LINE STOP (Down Time) </a:t>
                      </a:r>
                      <a:r>
                        <a:rPr lang="ru-RU" sz="800" b="0" i="0" u="none" strike="noStrike" dirty="0" err="1">
                          <a:solidFill>
                            <a:srgbClr val="000000"/>
                          </a:solidFill>
                          <a:effectLst/>
                          <a:latin typeface="Calibri" panose="020F0502020204030204" pitchFamily="34" charset="0"/>
                        </a:rPr>
                        <a:t>вақтига</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етиб</a:t>
                      </a:r>
                      <a:r>
                        <a:rPr lang="ru-RU" sz="800" b="0" i="0" u="none" strike="noStrike" dirty="0">
                          <a:solidFill>
                            <a:srgbClr val="000000"/>
                          </a:solidFill>
                          <a:effectLst/>
                          <a:latin typeface="Calibri" panose="020F0502020204030204" pitchFamily="34" charset="0"/>
                        </a:rPr>
                        <a:t> </a:t>
                      </a:r>
                      <a:r>
                        <a:rPr lang="ru-RU" sz="800" b="0" i="0" u="none" strike="noStrike" dirty="0" err="1">
                          <a:solidFill>
                            <a:srgbClr val="000000"/>
                          </a:solidFill>
                          <a:effectLst/>
                          <a:latin typeface="Calibri" panose="020F0502020204030204" pitchFamily="34" charset="0"/>
                        </a:rPr>
                        <a:t>бориш</a:t>
                      </a:r>
                      <a:r>
                        <a:rPr lang="ru-RU" sz="800" b="0" i="0" u="none" strike="noStrike" dirty="0">
                          <a:solidFill>
                            <a:srgbClr val="000000"/>
                          </a:solidFill>
                          <a:effectLst/>
                          <a:latin typeface="Calibri" panose="020F0502020204030204" pitchFamily="34" charset="0"/>
                        </a:rPr>
                        <a:t>/ </a:t>
                      </a:r>
                      <a:r>
                        <a:rPr lang="ru-RU" sz="800" b="0" i="0" u="none" strike="noStrike" dirty="0">
                          <a:solidFill>
                            <a:srgbClr val="305496"/>
                          </a:solidFill>
                          <a:effectLst/>
                          <a:latin typeface="Calibri" panose="020F0502020204030204" pitchFamily="34" charset="0"/>
                        </a:rPr>
                        <a:t>Запланировать рабочее время для достижения времени </a:t>
                      </a:r>
                      <a:r>
                        <a:rPr lang="en-US" sz="800" b="0" i="0" u="none" strike="noStrike" dirty="0">
                          <a:solidFill>
                            <a:srgbClr val="305496"/>
                          </a:solidFill>
                          <a:effectLst/>
                          <a:latin typeface="Calibri" panose="020F0502020204030204" pitchFamily="34" charset="0"/>
                        </a:rPr>
                        <a:t>LINE STOP</a:t>
                      </a:r>
                      <a:r>
                        <a:rPr lang="en-US" sz="800" b="0" i="0" u="none" strike="noStrike" dirty="0">
                          <a:solidFill>
                            <a:srgbClr val="000000"/>
                          </a:solidFill>
                          <a:effectLst/>
                          <a:latin typeface="Calibri" panose="020F0502020204030204" pitchFamily="34" charset="0"/>
                        </a:rPr>
                        <a:t> (Down Time)</a:t>
                      </a: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Calibri" panose="020F0502020204030204" pitchFamily="34" charset="0"/>
                        </a:rPr>
                        <a:t>%</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600" b="0" i="0" u="none" strike="noStrike">
                          <a:solidFill>
                            <a:srgbClr val="000000"/>
                          </a:solidFill>
                          <a:effectLst/>
                          <a:latin typeface="Calibri" panose="020F0502020204030204" pitchFamily="34" charset="0"/>
                        </a:rPr>
                        <a:t>4.5%</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&lt;=8</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3016520085"/>
                  </a:ext>
                </a:extLst>
              </a:tr>
              <a:tr h="183895">
                <a:tc>
                  <a:txBody>
                    <a:bodyPr/>
                    <a:lstStyle/>
                    <a:p>
                      <a:pPr algn="ctr" fontAlgn="ctr"/>
                      <a:r>
                        <a:rPr lang="en-US" sz="600" b="0" i="0" u="none" strike="noStrike">
                          <a:solidFill>
                            <a:srgbClr val="000000"/>
                          </a:solidFill>
                          <a:effectLst/>
                          <a:latin typeface="Calibri" panose="020F0502020204030204" pitchFamily="34" charset="0"/>
                        </a:rPr>
                        <a:t>7</a:t>
                      </a: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Calibri" panose="020F0502020204030204" pitchFamily="34" charset="0"/>
                        </a:rPr>
                        <a:t>Сифат/ </a:t>
                      </a:r>
                      <a:r>
                        <a:rPr lang="ru-RU" sz="600" b="0" i="0" u="none" strike="noStrike">
                          <a:solidFill>
                            <a:srgbClr val="305496"/>
                          </a:solidFill>
                          <a:effectLst/>
                          <a:latin typeface="Calibri" panose="020F0502020204030204" pitchFamily="34" charset="0"/>
                        </a:rPr>
                        <a:t>Качество</a:t>
                      </a:r>
                      <a:endParaRPr lang="ru-RU" sz="600" b="0" i="0" u="none" strike="noStrike">
                        <a:solidFill>
                          <a:srgbClr val="000000"/>
                        </a:solidFill>
                        <a:effectLst/>
                        <a:latin typeface="Calibri" panose="020F0502020204030204" pitchFamily="34" charset="0"/>
                      </a:endParaRP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Calibri" panose="020F0502020204030204" pitchFamily="34" charset="0"/>
                        </a:rPr>
                        <a:t>Снижение брака / </a:t>
                      </a:r>
                      <a:r>
                        <a:rPr lang="en-US" sz="600" b="0" i="0" u="none" strike="noStrike">
                          <a:solidFill>
                            <a:srgbClr val="1F4E78"/>
                          </a:solidFill>
                          <a:effectLst/>
                          <a:latin typeface="Calibri" panose="020F0502020204030204" pitchFamily="34" charset="0"/>
                        </a:rPr>
                        <a:t>GMS</a:t>
                      </a:r>
                      <a:endParaRPr lang="en-US" sz="600" b="0" i="0" u="none" strike="noStrike">
                        <a:solidFill>
                          <a:srgbClr val="000000"/>
                        </a:solidFill>
                        <a:effectLst/>
                        <a:latin typeface="Calibri" panose="020F0502020204030204" pitchFamily="34" charset="0"/>
                      </a:endParaRPr>
                    </a:p>
                  </a:txBody>
                  <a:tcPr marL="2683" marR="2683" marT="26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GMS 86%</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8.0%</a:t>
                      </a:r>
                    </a:p>
                  </a:txBody>
                  <a:tcPr marL="2683" marR="2683" marT="2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8.0%</a:t>
                      </a:r>
                    </a:p>
                  </a:txBody>
                  <a:tcPr marL="2683" marR="2683" marT="26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500" b="1" i="0" u="none" strike="noStrike">
                          <a:solidFill>
                            <a:srgbClr val="000000"/>
                          </a:solidFill>
                          <a:effectLst/>
                          <a:latin typeface="Verdana" panose="020B0604030504040204" pitchFamily="34" charset="0"/>
                        </a:rPr>
                        <a:t>&gt;=86%</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672887664"/>
                  </a:ext>
                </a:extLst>
              </a:tr>
              <a:tr h="144800">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ru-RU" sz="600" b="1" i="0" u="none" strike="noStrike">
                          <a:solidFill>
                            <a:srgbClr val="000000"/>
                          </a:solidFill>
                          <a:effectLst/>
                          <a:latin typeface="Calibri" panose="020F0502020204030204" pitchFamily="34" charset="0"/>
                        </a:rPr>
                        <a:t>ИТОГО</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solidFill>
                            <a:srgbClr val="000000"/>
                          </a:solidFill>
                          <a:effectLst/>
                          <a:latin typeface="Calibri" panose="020F0502020204030204" pitchFamily="34" charset="0"/>
                        </a:rPr>
                        <a:t>50%</a:t>
                      </a:r>
                    </a:p>
                  </a:txBody>
                  <a:tcPr marL="2683" marR="2683" marT="26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500" b="1" i="0" u="none" strike="noStrike">
                          <a:solidFill>
                            <a:srgbClr val="000000"/>
                          </a:solidFill>
                          <a:effectLst/>
                          <a:latin typeface="Verdana" panose="020B0604030504040204" pitchFamily="34" charset="0"/>
                        </a:rPr>
                        <a:t>50%</a:t>
                      </a:r>
                    </a:p>
                  </a:txBody>
                  <a:tcPr marL="2683" marR="2683" marT="26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effectLst/>
                          <a:latin typeface="Calibri" panose="020F0502020204030204" pitchFamily="34" charset="0"/>
                        </a:rPr>
                        <a:t> </a:t>
                      </a:r>
                    </a:p>
                  </a:txBody>
                  <a:tcPr marL="2683" marR="2683" marT="268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dirty="0">
                          <a:solidFill>
                            <a:srgbClr val="000000"/>
                          </a:solidFill>
                          <a:effectLst/>
                          <a:latin typeface="Calibri" panose="020F0502020204030204" pitchFamily="34" charset="0"/>
                        </a:rPr>
                        <a:t> </a:t>
                      </a:r>
                    </a:p>
                  </a:txBody>
                  <a:tcPr marL="2683" marR="2683" marT="268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160309"/>
                  </a:ext>
                </a:extLst>
              </a:tr>
            </a:tbl>
          </a:graphicData>
        </a:graphic>
      </p:graphicFrame>
    </p:spTree>
    <p:extLst>
      <p:ext uri="{BB962C8B-B14F-4D97-AF65-F5344CB8AC3E}">
        <p14:creationId xmlns:p14="http://schemas.microsoft.com/office/powerpoint/2010/main" val="40363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08BD4-78C8-4189-A906-297C5F3EE083}"/>
              </a:ext>
            </a:extLst>
          </p:cNvPr>
          <p:cNvSpPr>
            <a:spLocks noGrp="1"/>
          </p:cNvSpPr>
          <p:nvPr>
            <p:ph type="title"/>
          </p:nvPr>
        </p:nvSpPr>
        <p:spPr/>
        <p:txBody>
          <a:bodyPr/>
          <a:lstStyle/>
          <a:p>
            <a:r>
              <a:rPr lang="en-US" sz="1400" dirty="0"/>
              <a:t>MFG CPU 2024 Q1</a:t>
            </a:r>
          </a:p>
        </p:txBody>
      </p:sp>
      <p:sp>
        <p:nvSpPr>
          <p:cNvPr id="4" name="Slide Number Placeholder 3">
            <a:extLst>
              <a:ext uri="{FF2B5EF4-FFF2-40B4-BE49-F238E27FC236}">
                <a16:creationId xmlns:a16="http://schemas.microsoft.com/office/drawing/2014/main" id="{A6069FCC-86FE-4F64-83EB-4B164CA7873A}"/>
              </a:ext>
            </a:extLst>
          </p:cNvPr>
          <p:cNvSpPr>
            <a:spLocks noGrp="1"/>
          </p:cNvSpPr>
          <p:nvPr>
            <p:ph type="sldNum" sz="quarter" idx="12"/>
          </p:nvPr>
        </p:nvSpPr>
        <p:spPr/>
        <p:txBody>
          <a:bodyPr/>
          <a:lstStyle/>
          <a:p>
            <a:fld id="{1354BD52-9AEB-47A1-BEEE-8060037B36A9}" type="slidenum">
              <a:rPr lang="en-US" smtClean="0"/>
              <a:t>16</a:t>
            </a:fld>
            <a:endParaRPr lang="en-US"/>
          </a:p>
        </p:txBody>
      </p:sp>
      <p:graphicFrame>
        <p:nvGraphicFramePr>
          <p:cNvPr id="12" name="Content Placeholder 11">
            <a:extLst>
              <a:ext uri="{FF2B5EF4-FFF2-40B4-BE49-F238E27FC236}">
                <a16:creationId xmlns:a16="http://schemas.microsoft.com/office/drawing/2014/main" id="{0AE14CFB-C51B-4A3F-8CA3-61B2362DFDDF}"/>
              </a:ext>
            </a:extLst>
          </p:cNvPr>
          <p:cNvGraphicFramePr>
            <a:graphicFrameLocks noGrp="1"/>
          </p:cNvGraphicFramePr>
          <p:nvPr>
            <p:ph idx="1"/>
            <p:extLst/>
          </p:nvPr>
        </p:nvGraphicFramePr>
        <p:xfrm>
          <a:off x="2282486" y="1250550"/>
          <a:ext cx="4579022" cy="1377240"/>
        </p:xfrm>
        <a:graphic>
          <a:graphicData uri="http://schemas.openxmlformats.org/drawingml/2006/table">
            <a:tbl>
              <a:tblPr/>
              <a:tblGrid>
                <a:gridCol w="1117714">
                  <a:extLst>
                    <a:ext uri="{9D8B030D-6E8A-4147-A177-3AD203B41FA5}">
                      <a16:colId xmlns:a16="http://schemas.microsoft.com/office/drawing/2014/main" val="2382693656"/>
                    </a:ext>
                  </a:extLst>
                </a:gridCol>
                <a:gridCol w="865327">
                  <a:extLst>
                    <a:ext uri="{9D8B030D-6E8A-4147-A177-3AD203B41FA5}">
                      <a16:colId xmlns:a16="http://schemas.microsoft.com/office/drawing/2014/main" val="1879279283"/>
                    </a:ext>
                  </a:extLst>
                </a:gridCol>
                <a:gridCol w="865327">
                  <a:extLst>
                    <a:ext uri="{9D8B030D-6E8A-4147-A177-3AD203B41FA5}">
                      <a16:colId xmlns:a16="http://schemas.microsoft.com/office/drawing/2014/main" val="4025099388"/>
                    </a:ext>
                  </a:extLst>
                </a:gridCol>
                <a:gridCol w="865327">
                  <a:extLst>
                    <a:ext uri="{9D8B030D-6E8A-4147-A177-3AD203B41FA5}">
                      <a16:colId xmlns:a16="http://schemas.microsoft.com/office/drawing/2014/main" val="421993138"/>
                    </a:ext>
                  </a:extLst>
                </a:gridCol>
                <a:gridCol w="865327">
                  <a:extLst>
                    <a:ext uri="{9D8B030D-6E8A-4147-A177-3AD203B41FA5}">
                      <a16:colId xmlns:a16="http://schemas.microsoft.com/office/drawing/2014/main" val="3634681102"/>
                    </a:ext>
                  </a:extLst>
                </a:gridCol>
              </a:tblGrid>
              <a:tr h="459080">
                <a:tc>
                  <a:txBody>
                    <a:bodyPr/>
                    <a:lstStyle/>
                    <a:p>
                      <a:pPr algn="ctr" rtl="0" fontAlgn="ctr"/>
                      <a:r>
                        <a:rPr lang="en-US" sz="1000" b="1" i="0" u="none" strike="noStrike">
                          <a:solidFill>
                            <a:srgbClr val="000000"/>
                          </a:solidFill>
                          <a:effectLst/>
                          <a:latin typeface="Verdana" panose="020B0604030504040204" pitchFamily="34" charset="0"/>
                        </a:rPr>
                        <a:t> </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1000" b="1" i="0" u="none" strike="noStrike">
                          <a:solidFill>
                            <a:srgbClr val="000000"/>
                          </a:solidFill>
                          <a:effectLst/>
                          <a:latin typeface="Verdana" panose="020B0604030504040204" pitchFamily="34" charset="0"/>
                        </a:rPr>
                        <a:t>2021</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1000" b="1" i="0" u="none" strike="noStrike">
                          <a:solidFill>
                            <a:srgbClr val="000000"/>
                          </a:solidFill>
                          <a:effectLst/>
                          <a:latin typeface="Verdana" panose="020B0604030504040204" pitchFamily="34" charset="0"/>
                        </a:rPr>
                        <a:t>2022</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1000" b="1" i="0" u="none" strike="noStrike">
                          <a:solidFill>
                            <a:srgbClr val="000000"/>
                          </a:solidFill>
                          <a:effectLst/>
                          <a:latin typeface="Verdana" panose="020B0604030504040204" pitchFamily="34" charset="0"/>
                        </a:rPr>
                        <a:t>2023</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7E7"/>
                    </a:solidFill>
                  </a:tcPr>
                </a:tc>
                <a:tc>
                  <a:txBody>
                    <a:bodyPr/>
                    <a:lstStyle/>
                    <a:p>
                      <a:pPr algn="ctr" rtl="0" fontAlgn="ctr"/>
                      <a:r>
                        <a:rPr lang="en-US" sz="1000" b="1" i="0" u="none" strike="noStrike">
                          <a:solidFill>
                            <a:srgbClr val="000000"/>
                          </a:solidFill>
                          <a:effectLst/>
                          <a:latin typeface="Verdana" panose="020B0604030504040204" pitchFamily="34" charset="0"/>
                        </a:rPr>
                        <a:t>2024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7E7"/>
                    </a:solidFill>
                  </a:tcPr>
                </a:tc>
                <a:extLst>
                  <a:ext uri="{0D108BD9-81ED-4DB2-BD59-A6C34878D82A}">
                    <a16:rowId xmlns:a16="http://schemas.microsoft.com/office/drawing/2014/main" val="889130120"/>
                  </a:ext>
                </a:extLst>
              </a:tr>
              <a:tr h="459080">
                <a:tc>
                  <a:txBody>
                    <a:bodyPr/>
                    <a:lstStyle/>
                    <a:p>
                      <a:pPr algn="ctr" rtl="0" fontAlgn="ctr"/>
                      <a:r>
                        <a:rPr lang="en-US" sz="1000" b="1" i="0" u="none" strike="noStrike">
                          <a:solidFill>
                            <a:srgbClr val="000000"/>
                          </a:solidFill>
                          <a:effectLst/>
                          <a:latin typeface="Verdana" panose="020B0604030504040204" pitchFamily="34" charset="0"/>
                        </a:rPr>
                        <a:t>BDOHC</a:t>
                      </a:r>
                    </a:p>
                  </a:txBody>
                  <a:tcPr marL="7620" marR="7620" marT="7620" marB="0" anchor="ctr">
                    <a:lnL w="190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1200" b="0" i="0" u="none" strike="noStrike">
                          <a:solidFill>
                            <a:srgbClr val="000000"/>
                          </a:solidFill>
                          <a:effectLst/>
                          <a:latin typeface="Calibri" panose="020F0502020204030204" pitchFamily="34" charset="0"/>
                        </a:rPr>
                        <a:t>211.09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Calibri" panose="020F0502020204030204" pitchFamily="34" charset="0"/>
                        </a:rPr>
                        <a:t>173.87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Calibri" panose="020F0502020204030204" pitchFamily="34" charset="0"/>
                        </a:rPr>
                        <a:t>187.17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Calibri" panose="020F0502020204030204" pitchFamily="34" charset="0"/>
                        </a:rPr>
                        <a:t>188.59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1898966"/>
                  </a:ext>
                </a:extLst>
              </a:tr>
              <a:tr h="459080">
                <a:tc>
                  <a:txBody>
                    <a:bodyPr/>
                    <a:lstStyle/>
                    <a:p>
                      <a:pPr algn="ctr" rtl="0" fontAlgn="ctr"/>
                      <a:r>
                        <a:rPr lang="en-US" sz="1000" b="1" i="0" u="none" strike="noStrike">
                          <a:solidFill>
                            <a:srgbClr val="000000"/>
                          </a:solidFill>
                          <a:effectLst/>
                          <a:latin typeface="Verdana" panose="020B0604030504040204" pitchFamily="34" charset="0"/>
                        </a:rPr>
                        <a:t>CSS</a:t>
                      </a:r>
                    </a:p>
                  </a:txBody>
                  <a:tcPr marL="7620" marR="7620" marT="7620" marB="0" anchor="ctr">
                    <a:lnL w="190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a:txBody>
                    <a:bodyPr/>
                    <a:lstStyle/>
                    <a:p>
                      <a:pPr algn="ctr" rtl="0" fontAlgn="ctr"/>
                      <a:r>
                        <a:rPr lang="en-US" sz="1200" b="0" i="0" u="none" strike="noStrike" dirty="0">
                          <a:solidFill>
                            <a:srgbClr val="000000"/>
                          </a:solidFill>
                          <a:effectLst/>
                          <a:latin typeface="Calibri" panose="020F0502020204030204" pitchFamily="34" charset="0"/>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en-US" sz="1200" b="0" i="0" u="none" strike="noStrike" dirty="0">
                          <a:solidFill>
                            <a:srgbClr val="000000"/>
                          </a:solidFill>
                          <a:effectLst/>
                          <a:latin typeface="Calibri" panose="020F0502020204030204" pitchFamily="34" charset="0"/>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en-US" sz="1200" b="0" i="0" u="none" strike="noStrike" dirty="0">
                          <a:solidFill>
                            <a:srgbClr val="000000"/>
                          </a:solidFill>
                          <a:effectLst/>
                          <a:latin typeface="Calibri" panose="020F0502020204030204" pitchFamily="34" charset="0"/>
                        </a:rPr>
                        <a:t>252.57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ctr"/>
                      <a:r>
                        <a:rPr lang="en-US" sz="1200" b="0" i="0" u="none" strike="noStrike" dirty="0">
                          <a:solidFill>
                            <a:srgbClr val="000000"/>
                          </a:solidFill>
                          <a:effectLst/>
                          <a:latin typeface="Calibri" panose="020F0502020204030204" pitchFamily="34" charset="0"/>
                        </a:rPr>
                        <a:t>243.89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3947321"/>
                  </a:ext>
                </a:extLst>
              </a:tr>
            </a:tbl>
          </a:graphicData>
        </a:graphic>
      </p:graphicFrame>
      <p:graphicFrame>
        <p:nvGraphicFramePr>
          <p:cNvPr id="13" name="Chart 12">
            <a:extLst>
              <a:ext uri="{FF2B5EF4-FFF2-40B4-BE49-F238E27FC236}">
                <a16:creationId xmlns:a16="http://schemas.microsoft.com/office/drawing/2014/main" id="{27075958-4DE5-45D3-AFB9-3D5B387C7509}"/>
              </a:ext>
            </a:extLst>
          </p:cNvPr>
          <p:cNvGraphicFramePr>
            <a:graphicFrameLocks/>
          </p:cNvGraphicFramePr>
          <p:nvPr>
            <p:extLst/>
          </p:nvPr>
        </p:nvGraphicFramePr>
        <p:xfrm>
          <a:off x="2321948" y="3030828"/>
          <a:ext cx="4565262" cy="28799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5336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3615B-7613-4CC9-B093-19B18969AE8E}"/>
              </a:ext>
            </a:extLst>
          </p:cNvPr>
          <p:cNvSpPr>
            <a:spLocks noGrp="1"/>
          </p:cNvSpPr>
          <p:nvPr>
            <p:ph type="title"/>
          </p:nvPr>
        </p:nvSpPr>
        <p:spPr/>
        <p:txBody>
          <a:bodyPr/>
          <a:lstStyle/>
          <a:p>
            <a:r>
              <a:rPr lang="en-US" sz="1400" dirty="0"/>
              <a:t>CAPEX</a:t>
            </a:r>
          </a:p>
        </p:txBody>
      </p:sp>
      <p:sp>
        <p:nvSpPr>
          <p:cNvPr id="4" name="Slide Number Placeholder 3">
            <a:extLst>
              <a:ext uri="{FF2B5EF4-FFF2-40B4-BE49-F238E27FC236}">
                <a16:creationId xmlns:a16="http://schemas.microsoft.com/office/drawing/2014/main" id="{E69E24C9-4DF8-4D02-A60A-F5B1FFD7A053}"/>
              </a:ext>
            </a:extLst>
          </p:cNvPr>
          <p:cNvSpPr>
            <a:spLocks noGrp="1"/>
          </p:cNvSpPr>
          <p:nvPr>
            <p:ph type="sldNum" sz="quarter" idx="12"/>
          </p:nvPr>
        </p:nvSpPr>
        <p:spPr/>
        <p:txBody>
          <a:bodyPr/>
          <a:lstStyle/>
          <a:p>
            <a:fld id="{1354BD52-9AEB-47A1-BEEE-8060037B36A9}" type="slidenum">
              <a:rPr lang="en-US" smtClean="0"/>
              <a:t>17</a:t>
            </a:fld>
            <a:endParaRPr lang="en-US"/>
          </a:p>
        </p:txBody>
      </p:sp>
      <p:graphicFrame>
        <p:nvGraphicFramePr>
          <p:cNvPr id="10" name="Content Placeholder 9">
            <a:extLst>
              <a:ext uri="{FF2B5EF4-FFF2-40B4-BE49-F238E27FC236}">
                <a16:creationId xmlns:a16="http://schemas.microsoft.com/office/drawing/2014/main" id="{9B97A3CA-C56E-4E4E-922A-689064614D31}"/>
              </a:ext>
            </a:extLst>
          </p:cNvPr>
          <p:cNvGraphicFramePr>
            <a:graphicFrameLocks noGrp="1"/>
          </p:cNvGraphicFramePr>
          <p:nvPr>
            <p:ph idx="1"/>
            <p:extLst>
              <p:ext uri="{D42A27DB-BD31-4B8C-83A1-F6EECF244321}">
                <p14:modId xmlns:p14="http://schemas.microsoft.com/office/powerpoint/2010/main" val="499018230"/>
              </p:ext>
            </p:extLst>
          </p:nvPr>
        </p:nvGraphicFramePr>
        <p:xfrm>
          <a:off x="275208" y="914401"/>
          <a:ext cx="8561276" cy="5441153"/>
        </p:xfrm>
        <a:graphic>
          <a:graphicData uri="http://schemas.openxmlformats.org/drawingml/2006/table">
            <a:tbl>
              <a:tblPr/>
              <a:tblGrid>
                <a:gridCol w="462217">
                  <a:extLst>
                    <a:ext uri="{9D8B030D-6E8A-4147-A177-3AD203B41FA5}">
                      <a16:colId xmlns:a16="http://schemas.microsoft.com/office/drawing/2014/main" val="2879186273"/>
                    </a:ext>
                  </a:extLst>
                </a:gridCol>
                <a:gridCol w="695449">
                  <a:extLst>
                    <a:ext uri="{9D8B030D-6E8A-4147-A177-3AD203B41FA5}">
                      <a16:colId xmlns:a16="http://schemas.microsoft.com/office/drawing/2014/main" val="2613883140"/>
                    </a:ext>
                  </a:extLst>
                </a:gridCol>
                <a:gridCol w="970961">
                  <a:extLst>
                    <a:ext uri="{9D8B030D-6E8A-4147-A177-3AD203B41FA5}">
                      <a16:colId xmlns:a16="http://schemas.microsoft.com/office/drawing/2014/main" val="1026622132"/>
                    </a:ext>
                  </a:extLst>
                </a:gridCol>
                <a:gridCol w="791852">
                  <a:extLst>
                    <a:ext uri="{9D8B030D-6E8A-4147-A177-3AD203B41FA5}">
                      <a16:colId xmlns:a16="http://schemas.microsoft.com/office/drawing/2014/main" val="324217995"/>
                    </a:ext>
                  </a:extLst>
                </a:gridCol>
                <a:gridCol w="2526383">
                  <a:extLst>
                    <a:ext uri="{9D8B030D-6E8A-4147-A177-3AD203B41FA5}">
                      <a16:colId xmlns:a16="http://schemas.microsoft.com/office/drawing/2014/main" val="2294500133"/>
                    </a:ext>
                  </a:extLst>
                </a:gridCol>
                <a:gridCol w="3114414">
                  <a:extLst>
                    <a:ext uri="{9D8B030D-6E8A-4147-A177-3AD203B41FA5}">
                      <a16:colId xmlns:a16="http://schemas.microsoft.com/office/drawing/2014/main" val="2592583363"/>
                    </a:ext>
                  </a:extLst>
                </a:gridCol>
              </a:tblGrid>
              <a:tr h="205413">
                <a:tc>
                  <a:txBody>
                    <a:bodyPr/>
                    <a:lstStyle/>
                    <a:p>
                      <a:pPr algn="ctr" fontAlgn="b"/>
                      <a:r>
                        <a:rPr lang="en-US" sz="800" b="1" i="0" u="none" strike="noStrike">
                          <a:solidFill>
                            <a:srgbClr val="FFFFFF"/>
                          </a:solidFill>
                          <a:effectLst/>
                          <a:latin typeface="Calibri" panose="020F0502020204030204" pitchFamily="34" charset="0"/>
                        </a:rPr>
                        <a:t>Bo'lim</a:t>
                      </a:r>
                    </a:p>
                  </a:txBody>
                  <a:tcPr marL="2839" marR="2839" marT="2839" marB="0" anchor="ctr">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b"/>
                      <a:r>
                        <a:rPr lang="en-US" sz="800" b="1" i="0" u="none" strike="noStrike">
                          <a:solidFill>
                            <a:srgbClr val="FFFFFF"/>
                          </a:solidFill>
                          <a:effectLst/>
                          <a:latin typeface="Calibri" panose="020F0502020204030204" pitchFamily="34" charset="0"/>
                        </a:rPr>
                        <a:t>Ma'sul shaxs</a:t>
                      </a:r>
                    </a:p>
                  </a:txBody>
                  <a:tcPr marL="2839" marR="2839" marT="2839" marB="0" anchor="ctr">
                    <a:lnL>
                      <a:noFill/>
                    </a:lnL>
                    <a:lnR>
                      <a:noFill/>
                    </a:lnR>
                    <a:lnT w="6350" cap="flat" cmpd="sng" algn="ctr">
                      <a:solidFill>
                        <a:srgbClr val="9BC2E6"/>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b"/>
                      <a:r>
                        <a:rPr lang="en-US" sz="800" b="1" i="0" u="none" strike="noStrike">
                          <a:solidFill>
                            <a:srgbClr val="FFFFFF"/>
                          </a:solidFill>
                          <a:effectLst/>
                          <a:latin typeface="Calibri" panose="020F0502020204030204" pitchFamily="34" charset="0"/>
                        </a:rPr>
                        <a:t>CAPEX PROYEKT</a:t>
                      </a:r>
                    </a:p>
                  </a:txBody>
                  <a:tcPr marL="2839" marR="2839" marT="2839" marB="0" anchor="ctr">
                    <a:lnL>
                      <a:noFill/>
                    </a:lnL>
                    <a:lnR>
                      <a:noFill/>
                    </a:lnR>
                    <a:lnT w="6350" cap="flat" cmpd="sng" algn="ctr">
                      <a:solidFill>
                        <a:srgbClr val="9BC2E6"/>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b"/>
                      <a:r>
                        <a:rPr lang="en-US" sz="800" b="1" i="0" u="none" strike="noStrike">
                          <a:solidFill>
                            <a:srgbClr val="FFFFFF"/>
                          </a:solidFill>
                          <a:effectLst/>
                          <a:latin typeface="Calibri" panose="020F0502020204030204" pitchFamily="34" charset="0"/>
                        </a:rPr>
                        <a:t>SUMMA</a:t>
                      </a:r>
                    </a:p>
                  </a:txBody>
                  <a:tcPr marL="2839" marR="2839" marT="2839"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800" b="1" i="0" u="none" strike="noStrike" dirty="0">
                          <a:solidFill>
                            <a:srgbClr val="FFFFFF"/>
                          </a:solidFill>
                          <a:effectLst/>
                          <a:latin typeface="Calibri" panose="020F0502020204030204" pitchFamily="34" charset="0"/>
                        </a:rPr>
                        <a:t>LOYIXANING FUNKSIYALARI</a:t>
                      </a:r>
                    </a:p>
                  </a:txBody>
                  <a:tcPr marL="2839" marR="2839" marT="2839" marB="0" anchor="ctr">
                    <a:lnL>
                      <a:noFill/>
                    </a:lnL>
                    <a:lnR>
                      <a:noFill/>
                    </a:lnR>
                    <a:lnT w="6350" cap="flat" cmpd="sng" algn="ctr">
                      <a:solidFill>
                        <a:srgbClr val="9BC2E6"/>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tc>
                  <a:txBody>
                    <a:bodyPr/>
                    <a:lstStyle/>
                    <a:p>
                      <a:pPr algn="ctr" fontAlgn="b"/>
                      <a:r>
                        <a:rPr lang="en-US" sz="800" b="1" i="0" u="none" strike="noStrike">
                          <a:solidFill>
                            <a:srgbClr val="FFFFFF"/>
                          </a:solidFill>
                          <a:effectLst/>
                          <a:latin typeface="Calibri" panose="020F0502020204030204" pitchFamily="34" charset="0"/>
                        </a:rPr>
                        <a:t>LOYIHANING TA'SIRI</a:t>
                      </a:r>
                    </a:p>
                  </a:txBody>
                  <a:tcPr marL="2839" marR="2839" marT="2839"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5B9BD5"/>
                    </a:solidFill>
                  </a:tcPr>
                </a:tc>
                <a:extLst>
                  <a:ext uri="{0D108BD9-81ED-4DB2-BD59-A6C34878D82A}">
                    <a16:rowId xmlns:a16="http://schemas.microsoft.com/office/drawing/2014/main" val="489890351"/>
                  </a:ext>
                </a:extLst>
              </a:tr>
              <a:tr h="535368">
                <a:tc>
                  <a:txBody>
                    <a:bodyPr/>
                    <a:lstStyle/>
                    <a:p>
                      <a:pPr algn="ctr" fontAlgn="ctr"/>
                      <a:r>
                        <a:rPr lang="en-US" sz="800" b="0" i="0" u="none" strike="noStrike" dirty="0">
                          <a:solidFill>
                            <a:srgbClr val="000000"/>
                          </a:solidFill>
                          <a:effectLst/>
                          <a:latin typeface="Calibri" panose="020F0502020204030204" pitchFamily="34" charset="0"/>
                        </a:rPr>
                        <a:t>IT</a:t>
                      </a:r>
                    </a:p>
                  </a:txBody>
                  <a:tcPr marL="2839" marR="2839" marT="2839" marB="0" anchor="ctr">
                    <a:lnL w="6350" cap="flat" cmpd="sng" algn="ctr">
                      <a:solidFill>
                        <a:srgbClr val="9BC2E6"/>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Shermatov Sh</a:t>
                      </a:r>
                    </a:p>
                  </a:txBody>
                  <a:tcPr marL="2839" marR="2839" marT="2839"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EUC &amp; MFG muhiti uchun saqlash va zaxira uskunalari</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$545,000.00 </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ctr"/>
                      <a:r>
                        <a:rPr lang="en-US" sz="800" b="0" i="0" u="none" strike="noStrike" dirty="0" err="1">
                          <a:solidFill>
                            <a:srgbClr val="000000"/>
                          </a:solidFill>
                          <a:effectLst/>
                          <a:latin typeface="Calibri" panose="020F0502020204030204" pitchFamily="34" charset="0"/>
                        </a:rPr>
                        <a:t>Fayllarni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saqlash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yo'qotilgan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fayllarni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qaytadan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tiklash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uchun</a:t>
                      </a:r>
                      <a:r>
                        <a:rPr lang="en-US" sz="800" b="0" i="0" u="none" strike="noStrike" dirty="0">
                          <a:solidFill>
                            <a:srgbClr val="000000"/>
                          </a:solidFill>
                          <a:effectLst/>
                          <a:latin typeface="Calibri" panose="020F0502020204030204" pitchFamily="34" charset="0"/>
                        </a:rPr>
                        <a:t> "cloud storage" </a:t>
                      </a:r>
                      <a:r>
                        <a:rPr lang="en-US" sz="800" b="0" i="0" u="none" strike="noStrike" dirty="0" err="1">
                          <a:solidFill>
                            <a:srgbClr val="000000"/>
                          </a:solidFill>
                          <a:effectLst/>
                          <a:latin typeface="Calibri" panose="020F0502020204030204" pitchFamily="34" charset="0"/>
                        </a:rPr>
                        <a:t>hamda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netwok</a:t>
                      </a:r>
                      <a:r>
                        <a:rPr lang="en-US" sz="800" b="0" i="0" u="none" strike="noStrike" dirty="0">
                          <a:solidFill>
                            <a:srgbClr val="000000"/>
                          </a:solidFill>
                          <a:effectLst/>
                          <a:latin typeface="Calibri" panose="020F0502020204030204" pitchFamily="34" charset="0"/>
                        </a:rPr>
                        <a:t> attached storage" </a:t>
                      </a:r>
                      <a:r>
                        <a:rPr lang="en-US" sz="800" b="0" i="0" u="none" strike="noStrike" dirty="0" err="1">
                          <a:solidFill>
                            <a:srgbClr val="000000"/>
                          </a:solidFill>
                          <a:effectLst/>
                          <a:latin typeface="Calibri" panose="020F0502020204030204" pitchFamily="34" charset="0"/>
                        </a:rPr>
                        <a:t>kabi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tizimlardan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yoydalanadi</a:t>
                      </a:r>
                      <a:r>
                        <a:rPr lang="en-US" sz="800" b="0" i="0" u="none" strike="noStrike" dirty="0">
                          <a:solidFill>
                            <a:srgbClr val="000000"/>
                          </a:solidFill>
                          <a:effectLst/>
                          <a:latin typeface="Calibri" panose="020F0502020204030204" pitchFamily="34" charset="0"/>
                        </a:rPr>
                        <a:t>. Bu </a:t>
                      </a:r>
                      <a:r>
                        <a:rPr lang="en-US" sz="800" b="0" i="0" u="none" strike="noStrike" dirty="0" err="1">
                          <a:solidFill>
                            <a:srgbClr val="000000"/>
                          </a:solidFill>
                          <a:effectLst/>
                          <a:latin typeface="Calibri" panose="020F0502020204030204" pitchFamily="34" charset="0"/>
                        </a:rPr>
                        <a:t>tizimlar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fayllar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uchun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markazlashtirilgan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joyni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ta'minlaydi</a:t>
                      </a:r>
                      <a:r>
                        <a:rPr lang="en-US" sz="800" b="0" i="0" u="none" strike="noStrike" dirty="0">
                          <a:solidFill>
                            <a:srgbClr val="000000"/>
                          </a:solidFill>
                          <a:effectLst/>
                          <a:latin typeface="Calibri" panose="020F0502020204030204" pitchFamily="34" charset="0"/>
                        </a:rPr>
                        <a:t>. Bu </a:t>
                      </a:r>
                      <a:r>
                        <a:rPr lang="en-US" sz="800" b="0" i="0" u="none" strike="noStrike" dirty="0" err="1">
                          <a:solidFill>
                            <a:srgbClr val="000000"/>
                          </a:solidFill>
                          <a:effectLst/>
                          <a:latin typeface="Calibri" panose="020F0502020204030204" pitchFamily="34" charset="0"/>
                        </a:rPr>
                        <a:t>tizimda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turli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fayllar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hujjatlar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ilovalar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foydalanuvchilarning</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profillarini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saqlash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munikin</a:t>
                      </a:r>
                      <a:r>
                        <a:rPr lang="en-US" sz="800" b="0" i="0" u="none" strike="noStrike" dirty="0">
                          <a:solidFill>
                            <a:srgbClr val="000000"/>
                          </a:solidFill>
                          <a:effectLst/>
                          <a:latin typeface="Calibri" panose="020F0502020204030204" pitchFamily="34" charset="0"/>
                        </a:rPr>
                        <a:t>.</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Ushbu tizim barcha muhim ma'lumotlarni nusxasini yaratadi, va inson faktori, kiber hujum yoki tabiy ofatlarda ma'lumot havsizligini ta'minlaydi, shuningdek ma'lumotlar havfsizligi orqali ish davomiyligini ta'minlaydi </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201379906"/>
                  </a:ext>
                </a:extLst>
              </a:tr>
              <a:tr h="376609">
                <a:tc>
                  <a:txBody>
                    <a:bodyPr/>
                    <a:lstStyle/>
                    <a:p>
                      <a:pPr algn="ctr" fontAlgn="ctr"/>
                      <a:r>
                        <a:rPr lang="en-US" sz="800" b="0" i="0" u="none" strike="noStrike" dirty="0">
                          <a:solidFill>
                            <a:srgbClr val="000000"/>
                          </a:solidFill>
                          <a:effectLst/>
                          <a:latin typeface="Calibri" panose="020F0502020204030204" pitchFamily="34" charset="0"/>
                        </a:rPr>
                        <a:t>FO</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5">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Seylbekov A</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5">
                        <a:lumMod val="20000"/>
                        <a:lumOff val="80000"/>
                      </a:schemeClr>
                    </a:solidFill>
                  </a:tcPr>
                </a:tc>
                <a:tc>
                  <a:txBody>
                    <a:bodyPr/>
                    <a:lstStyle/>
                    <a:p>
                      <a:pPr algn="ctr" fontAlgn="ctr"/>
                      <a:r>
                        <a:rPr lang="en-US" sz="800" b="0" i="0" u="none" strike="noStrike" dirty="0">
                          <a:solidFill>
                            <a:srgbClr val="000000"/>
                          </a:solidFill>
                          <a:effectLst/>
                          <a:latin typeface="Calibri" panose="020F0502020204030204" pitchFamily="34" charset="0"/>
                        </a:rPr>
                        <a:t>500 </a:t>
                      </a:r>
                      <a:r>
                        <a:rPr lang="en-US" sz="800" b="0" i="0" u="none" strike="noStrike" dirty="0" err="1">
                          <a:solidFill>
                            <a:srgbClr val="000000"/>
                          </a:solidFill>
                          <a:effectLst/>
                          <a:latin typeface="Calibri" panose="020F0502020204030204" pitchFamily="34" charset="0"/>
                        </a:rPr>
                        <a:t>kVt</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quvvatga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quyosh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panellarini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o'rnatish</a:t>
                      </a:r>
                      <a:r>
                        <a:rPr lang="en-US" sz="800" b="0" i="0" u="none" strike="noStrike" dirty="0">
                          <a:solidFill>
                            <a:srgbClr val="000000"/>
                          </a:solidFill>
                          <a:effectLst/>
                          <a:latin typeface="Calibri" panose="020F0502020204030204" pitchFamily="34" charset="0"/>
                        </a:rPr>
                        <a:t>.</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$451,000.00 </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Quyosh energiyasi muqobil energiya turi bo'lib, atrof muhitga minimal zarar keltirgan xolda energiya bilan ta'minlaydi, yoqilg'ilidan olinadigan elektr energiyasidan bir necha barobar kam zarar keltiradi</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Quyosh energiyasidan foydalanish tabiiy boyliklarimizni kelajak avlod uchun saqlashga yordam berish bilan birga, kompaniyamizning ham oylik elektr ehtiyojlarini bir qismini qoplashga yordam beradi, ayniqsa yoz va kuz oylarida yuqori samaradorlikga erishadi</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4265117615"/>
                  </a:ext>
                </a:extLst>
              </a:tr>
              <a:tr h="446534">
                <a:tc>
                  <a:txBody>
                    <a:bodyPr/>
                    <a:lstStyle/>
                    <a:p>
                      <a:pPr algn="ctr" fontAlgn="ctr"/>
                      <a:r>
                        <a:rPr lang="en-US" sz="800" b="0" i="0" u="none" strike="noStrike">
                          <a:solidFill>
                            <a:srgbClr val="000000"/>
                          </a:solidFill>
                          <a:effectLst/>
                          <a:latin typeface="Calibri" panose="020F0502020204030204" pitchFamily="34" charset="0"/>
                        </a:rPr>
                        <a:t>FO</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Tashmatov Z</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bri" panose="020F0502020204030204" pitchFamily="34" charset="0"/>
                        </a:rPr>
                        <a:t>Sovutish minorasi</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$400,000.00 </a:t>
                      </a:r>
                    </a:p>
                  </a:txBody>
                  <a:tcPr marL="2839" marR="2839" marT="2839" marB="0" anchor="ctr">
                    <a:lnL w="6350" cap="flat" cmpd="sng" algn="ctr">
                      <a:solidFill>
                        <a:srgbClr val="000000"/>
                      </a:solidFill>
                      <a:prstDash val="dot"/>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Zavod hududida bino va inshoatlar ko'payishi tufayli, zavodni sovutish tizimi qo'shimcha kuch bilan ishlashga majbur bo'lmoqda,  Ushbu loyiha sovutish binosini qaytadan ta'mirlash va yangidan ishga tushirishni o'z ichiga oladi</a:t>
                      </a:r>
                    </a:p>
                  </a:txBody>
                  <a:tcPr marL="2839" marR="2839" marT="2839" marB="0" anchor="ctr">
                    <a:lnL>
                      <a:noFill/>
                    </a:lnL>
                    <a:lnR>
                      <a:noFill/>
                    </a:lnR>
                    <a:lnT w="6350" cap="flat" cmpd="sng" algn="ctr">
                      <a:solidFill>
                        <a:srgbClr val="9BC2E6"/>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Bu loyiha energiya harajatlarini kamayishiga olib keladi, Shuningdek sovutish uchun ishlatiladigan suv miqdorini ham minimal miqdorga olib keladi.</a:t>
                      </a:r>
                    </a:p>
                  </a:txBody>
                  <a:tcPr marL="2839" marR="2839" marT="2839"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70306682"/>
                  </a:ext>
                </a:extLst>
              </a:tr>
              <a:tr h="890703">
                <a:tc>
                  <a:txBody>
                    <a:bodyPr/>
                    <a:lstStyle/>
                    <a:p>
                      <a:pPr algn="ctr" fontAlgn="ctr"/>
                      <a:r>
                        <a:rPr lang="en-US" sz="800" b="0" i="0" u="none" strike="noStrike">
                          <a:solidFill>
                            <a:srgbClr val="000000"/>
                          </a:solidFill>
                          <a:effectLst/>
                          <a:latin typeface="Calibri" panose="020F0502020204030204" pitchFamily="34" charset="0"/>
                        </a:rPr>
                        <a:t>IT</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Shermatov Sh</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en-US" sz="800" b="0" i="0" u="none" strike="noStrike" dirty="0" err="1">
                          <a:solidFill>
                            <a:srgbClr val="000000"/>
                          </a:solidFill>
                          <a:effectLst/>
                          <a:latin typeface="Calibri" panose="020F0502020204030204" pitchFamily="34" charset="0"/>
                        </a:rPr>
                        <a:t>Xavfsizlik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loyihalari</a:t>
                      </a:r>
                      <a:r>
                        <a:rPr lang="en-US" sz="800" b="0" i="0" u="none" strike="noStrike" dirty="0">
                          <a:solidFill>
                            <a:srgbClr val="000000"/>
                          </a:solidFill>
                          <a:effectLst/>
                          <a:latin typeface="Calibri" panose="020F0502020204030204" pitchFamily="34" charset="0"/>
                        </a:rPr>
                        <a:t> (Anti-spam, </a:t>
                      </a:r>
                      <a:r>
                        <a:rPr lang="en-US" sz="800" b="0" i="0" u="none" strike="noStrike" dirty="0" err="1">
                          <a:solidFill>
                            <a:srgbClr val="000000"/>
                          </a:solidFill>
                          <a:effectLst/>
                          <a:latin typeface="Calibri" panose="020F0502020204030204" pitchFamily="34" charset="0"/>
                        </a:rPr>
                        <a:t>Proksi</a:t>
                      </a:r>
                      <a:r>
                        <a:rPr lang="en-US" sz="800" b="0" i="0" u="none" strike="noStrike" dirty="0">
                          <a:solidFill>
                            <a:srgbClr val="000000"/>
                          </a:solidFill>
                          <a:effectLst/>
                          <a:latin typeface="Calibri" panose="020F0502020204030204" pitchFamily="34" charset="0"/>
                        </a:rPr>
                        <a:t>, SIEM, VM, Network </a:t>
                      </a:r>
                      <a:r>
                        <a:rPr lang="en-US" sz="800" b="0" i="0" u="none" strike="noStrike" dirty="0" err="1">
                          <a:solidFill>
                            <a:srgbClr val="000000"/>
                          </a:solidFill>
                          <a:effectLst/>
                          <a:latin typeface="Calibri" panose="020F0502020204030204" pitchFamily="34" charset="0"/>
                        </a:rPr>
                        <a:t>Attac</a:t>
                      </a:r>
                      <a:r>
                        <a:rPr lang="en-US" sz="800" b="0" i="0" u="none" strike="noStrike" dirty="0">
                          <a:solidFill>
                            <a:srgbClr val="000000"/>
                          </a:solidFill>
                          <a:effectLst/>
                          <a:latin typeface="Calibri" panose="020F0502020204030204" pitchFamily="34" charset="0"/>
                        </a:rPr>
                        <a:t> Discovery </a:t>
                      </a:r>
                      <a:r>
                        <a:rPr lang="en-US" sz="800" b="0" i="0" u="none" strike="noStrike" dirty="0" err="1">
                          <a:solidFill>
                            <a:srgbClr val="000000"/>
                          </a:solidFill>
                          <a:effectLst/>
                          <a:latin typeface="Calibri" panose="020F0502020204030204" pitchFamily="34" charset="0"/>
                        </a:rPr>
                        <a:t>va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boshqalar</a:t>
                      </a:r>
                      <a:r>
                        <a:rPr lang="en-US" sz="800" b="0" i="0" u="none" strike="noStrike" dirty="0">
                          <a:solidFill>
                            <a:srgbClr val="000000"/>
                          </a:solidFill>
                          <a:effectLst/>
                          <a:latin typeface="Calibri" panose="020F0502020204030204" pitchFamily="34" charset="0"/>
                        </a:rPr>
                        <a:t>)</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$350,000.00 </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Tarmoq hujumlarini aniqlash vositalari tarmoq trafigini va xatti-harakatini kiberhujumlarga dalolat qiluvchi shubhali yoki zararli harakatlarni aniqlash va signal berish uchun hizmat qiladi, masalan, bosqinga urinishlar, xizmat ko'rsatishni rad etish (DoS) hujumlari va tarmoq razvedkasi. Anti-spam yechimlari kiruvchi xatlarni filtrlaydi. istalmagan yoki zararli elektron pochta xabarlarini, shu jumladan spam, fishing urinishlari va zararli dastur yuklangan xabarlarni aniqlash va bloklashni amalga oshiradi</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UMPT </a:t>
                      </a:r>
                      <a:r>
                        <a:rPr lang="en-US" sz="800" b="0" i="0" u="none" strike="noStrike" dirty="0" err="1">
                          <a:solidFill>
                            <a:srgbClr val="000000"/>
                          </a:solidFill>
                          <a:effectLst/>
                          <a:latin typeface="Calibri" panose="020F0502020204030204" pitchFamily="34" charset="0"/>
                        </a:rPr>
                        <a:t>ma'lumotlar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tizimini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xavfsiz</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qiladi</a:t>
                      </a:r>
                      <a:r>
                        <a:rPr lang="en-US" sz="800" b="0" i="0" u="none" strike="noStrike" dirty="0">
                          <a:solidFill>
                            <a:srgbClr val="000000"/>
                          </a:solidFill>
                          <a:effectLst/>
                          <a:latin typeface="Calibri" panose="020F0502020204030204" pitchFamily="34" charset="0"/>
                        </a:rPr>
                        <a:t>, biz </a:t>
                      </a:r>
                      <a:r>
                        <a:rPr lang="en-US" sz="800" b="0" i="0" u="none" strike="noStrike" dirty="0" err="1">
                          <a:solidFill>
                            <a:srgbClr val="000000"/>
                          </a:solidFill>
                          <a:effectLst/>
                          <a:latin typeface="Calibri" panose="020F0502020204030204" pitchFamily="34" charset="0"/>
                        </a:rPr>
                        <a:t>mumkin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bo'lgan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kiberhujumlarni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oldindan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aniqlashimiz</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mumkin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Foydalanuvchilarning</a:t>
                      </a:r>
                      <a:r>
                        <a:rPr lang="en-US" sz="800" b="0" i="0" u="none" strike="noStrike" dirty="0">
                          <a:solidFill>
                            <a:srgbClr val="000000"/>
                          </a:solidFill>
                          <a:effectLst/>
                          <a:latin typeface="Calibri" panose="020F0502020204030204" pitchFamily="34" charset="0"/>
                        </a:rPr>
                        <a:t> "phishing" </a:t>
                      </a:r>
                      <a:r>
                        <a:rPr lang="en-US" sz="800" b="0" i="0" u="none" strike="noStrike" dirty="0" err="1">
                          <a:solidFill>
                            <a:srgbClr val="000000"/>
                          </a:solidFill>
                          <a:effectLst/>
                          <a:latin typeface="Calibri" panose="020F0502020204030204" pitchFamily="34" charset="0"/>
                        </a:rPr>
                        <a:t>hujumlari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zararli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dastur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infektsiyalari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elektron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pochtaga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asoslangan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tahdidlar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qurboni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bo'lish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xavfini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kamaytiradi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shu</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bilan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elektron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pochta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xavfsizligi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unumdorligini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oshiradi</a:t>
                      </a:r>
                      <a:r>
                        <a:rPr lang="en-US" sz="800" b="0" i="0" u="none" strike="noStrike" dirty="0">
                          <a:solidFill>
                            <a:srgbClr val="000000"/>
                          </a:solidFill>
                          <a:effectLst/>
                          <a:latin typeface="Calibri" panose="020F0502020204030204" pitchFamily="34" charset="0"/>
                        </a:rPr>
                        <a:t>.</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extLst>
                  <a:ext uri="{0D108BD9-81ED-4DB2-BD59-A6C34878D82A}">
                    <a16:rowId xmlns:a16="http://schemas.microsoft.com/office/drawing/2014/main" val="2597430581"/>
                  </a:ext>
                </a:extLst>
              </a:tr>
              <a:tr h="719593">
                <a:tc>
                  <a:txBody>
                    <a:bodyPr/>
                    <a:lstStyle/>
                    <a:p>
                      <a:pPr algn="ctr" fontAlgn="ctr"/>
                      <a:r>
                        <a:rPr lang="en-US" sz="800" b="0" i="0" u="none" strike="noStrike" dirty="0">
                          <a:solidFill>
                            <a:srgbClr val="000000"/>
                          </a:solidFill>
                          <a:effectLst/>
                          <a:latin typeface="Calibri" panose="020F0502020204030204" pitchFamily="34" charset="0"/>
                        </a:rPr>
                        <a:t>Transport </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en-US" sz="800" b="0" i="0" u="none" strike="noStrike" dirty="0" err="1">
                          <a:solidFill>
                            <a:srgbClr val="000000"/>
                          </a:solidFill>
                          <a:effectLst/>
                          <a:latin typeface="Calibri" panose="020F0502020204030204" pitchFamily="34" charset="0"/>
                        </a:rPr>
                        <a:t>Gilmudinov</a:t>
                      </a:r>
                      <a:r>
                        <a:rPr lang="en-US" sz="800" b="0" i="0" u="none" strike="noStrike" dirty="0">
                          <a:solidFill>
                            <a:srgbClr val="000000"/>
                          </a:solidFill>
                          <a:effectLst/>
                          <a:latin typeface="Calibri" panose="020F0502020204030204" pitchFamily="34" charset="0"/>
                        </a:rPr>
                        <a:t> R</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en-US" sz="800" b="0" i="0" u="none" strike="noStrike" dirty="0" err="1">
                          <a:solidFill>
                            <a:srgbClr val="000000"/>
                          </a:solidFill>
                          <a:effectLst/>
                          <a:latin typeface="Calibri" panose="020F0502020204030204" pitchFamily="34" charset="0"/>
                        </a:rPr>
                        <a:t>Yangi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loyiha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uchun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yangi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avtobuslarni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xarid</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qilish</a:t>
                      </a:r>
                      <a:endParaRPr lang="en-US" sz="800" b="0" i="0" u="none" strike="noStrike" dirty="0">
                        <a:solidFill>
                          <a:srgbClr val="000000"/>
                        </a:solidFill>
                        <a:effectLst/>
                        <a:latin typeface="Calibri" panose="020F0502020204030204" pitchFamily="34" charset="0"/>
                      </a:endParaRP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b"/>
                      <a:r>
                        <a:rPr lang="en-US" sz="800" b="0" i="0" u="none" strike="noStrike" dirty="0">
                          <a:solidFill>
                            <a:srgbClr val="000000"/>
                          </a:solidFill>
                          <a:effectLst/>
                          <a:latin typeface="Calibri" panose="020F0502020204030204" pitchFamily="34" charset="0"/>
                        </a:rPr>
                        <a:t>$260,000.00 </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en-US" sz="800" b="0" i="0" u="none" strike="noStrike" dirty="0" err="1">
                          <a:solidFill>
                            <a:srgbClr val="000000"/>
                          </a:solidFill>
                          <a:effectLst/>
                          <a:latin typeface="Calibri" panose="020F0502020204030204" pitchFamily="34" charset="0"/>
                        </a:rPr>
                        <a:t>Yangi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avtobuslar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Nurasfshon</a:t>
                      </a:r>
                      <a:r>
                        <a:rPr lang="en-US" sz="800" b="0" i="0" u="none" strike="noStrike" dirty="0">
                          <a:solidFill>
                            <a:srgbClr val="000000"/>
                          </a:solidFill>
                          <a:effectLst/>
                          <a:latin typeface="Calibri" panose="020F0502020204030204" pitchFamily="34" charset="0"/>
                        </a:rPr>
                        <a:t>-UMPT </a:t>
                      </a:r>
                      <a:r>
                        <a:rPr lang="en-US" sz="800" b="0" i="0" u="none" strike="noStrike" dirty="0" err="1">
                          <a:solidFill>
                            <a:srgbClr val="000000"/>
                          </a:solidFill>
                          <a:effectLst/>
                          <a:latin typeface="Calibri" panose="020F0502020204030204" pitchFamily="34" charset="0"/>
                        </a:rPr>
                        <a:t>va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Yangiyo'l</a:t>
                      </a:r>
                      <a:r>
                        <a:rPr lang="en-US" sz="800" b="0" i="0" u="none" strike="noStrike" dirty="0">
                          <a:solidFill>
                            <a:srgbClr val="000000"/>
                          </a:solidFill>
                          <a:effectLst/>
                          <a:latin typeface="Calibri" panose="020F0502020204030204" pitchFamily="34" charset="0"/>
                        </a:rPr>
                        <a:t>-UMPT </a:t>
                      </a:r>
                      <a:r>
                        <a:rPr lang="en-US" sz="800" b="0" i="0" u="none" strike="noStrike" dirty="0" err="1">
                          <a:solidFill>
                            <a:srgbClr val="000000"/>
                          </a:solidFill>
                          <a:effectLst/>
                          <a:latin typeface="Calibri" panose="020F0502020204030204" pitchFamily="34" charset="0"/>
                        </a:rPr>
                        <a:t>liniyalari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uchun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mo'ljallangan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Xodimlar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soni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ohirgi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yillarda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sezilarli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darajada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ko'payganligi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sababli</a:t>
                      </a:r>
                      <a:r>
                        <a:rPr lang="en-US" sz="800" b="0" i="0" u="none" strike="noStrike" dirty="0">
                          <a:solidFill>
                            <a:srgbClr val="000000"/>
                          </a:solidFill>
                          <a:effectLst/>
                          <a:latin typeface="Calibri" panose="020F0502020204030204" pitchFamily="34" charset="0"/>
                        </a:rPr>
                        <a:t>, biz </a:t>
                      </a:r>
                      <a:r>
                        <a:rPr lang="en-US" sz="800" b="0" i="0" u="none" strike="noStrike" dirty="0" err="1">
                          <a:solidFill>
                            <a:srgbClr val="000000"/>
                          </a:solidFill>
                          <a:effectLst/>
                          <a:latin typeface="Calibri" panose="020F0502020204030204" pitchFamily="34" charset="0"/>
                        </a:rPr>
                        <a:t>ko'proq</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sig'imga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avtobuslardan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foydalanishga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majburmiz</a:t>
                      </a:r>
                      <a:endParaRPr lang="en-US" sz="800" b="0" i="0" u="none" strike="noStrike" dirty="0">
                        <a:solidFill>
                          <a:srgbClr val="000000"/>
                        </a:solidFill>
                        <a:effectLst/>
                        <a:latin typeface="Calibri" panose="020F0502020204030204" pitchFamily="34" charset="0"/>
                      </a:endParaRP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b"/>
                      <a:r>
                        <a:rPr lang="en-US" sz="800" b="0" i="0" u="none" strike="noStrike" dirty="0" err="1">
                          <a:solidFill>
                            <a:srgbClr val="000000"/>
                          </a:solidFill>
                          <a:effectLst/>
                          <a:latin typeface="Calibri" panose="020F0502020204030204" pitchFamily="34" charset="0"/>
                        </a:rPr>
                        <a:t>Joriy</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avtobuslar</a:t>
                      </a:r>
                      <a:r>
                        <a:rPr lang="en-US" sz="800" b="0" i="0" u="none" strike="noStrike" dirty="0">
                          <a:solidFill>
                            <a:srgbClr val="000000"/>
                          </a:solidFill>
                          <a:effectLst/>
                          <a:latin typeface="Calibri" panose="020F0502020204030204" pitchFamily="34" charset="0"/>
                        </a:rPr>
                        <a:t> 37 </a:t>
                      </a:r>
                      <a:r>
                        <a:rPr lang="en-US" sz="800" b="0" i="0" u="none" strike="noStrike" dirty="0" err="1">
                          <a:solidFill>
                            <a:srgbClr val="000000"/>
                          </a:solidFill>
                          <a:effectLst/>
                          <a:latin typeface="Calibri" panose="020F0502020204030204" pitchFamily="34" charset="0"/>
                        </a:rPr>
                        <a:t>kishilik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sig'imga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ege</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yangilari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esa</a:t>
                      </a:r>
                      <a:r>
                        <a:rPr lang="en-US" sz="800" b="0" i="0" u="none" strike="noStrike" dirty="0">
                          <a:solidFill>
                            <a:srgbClr val="000000"/>
                          </a:solidFill>
                          <a:effectLst/>
                          <a:latin typeface="Calibri" panose="020F0502020204030204" pitchFamily="34" charset="0"/>
                        </a:rPr>
                        <a:t> 57. </a:t>
                      </a:r>
                      <a:r>
                        <a:rPr lang="en-US" sz="800" b="0" i="0" u="none" strike="noStrike" dirty="0" err="1">
                          <a:solidFill>
                            <a:srgbClr val="000000"/>
                          </a:solidFill>
                          <a:effectLst/>
                          <a:latin typeface="Calibri" panose="020F0502020204030204" pitchFamily="34" charset="0"/>
                        </a:rPr>
                        <a:t>Yangi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avtobuslar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xarid</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qilish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orqali</a:t>
                      </a:r>
                      <a:r>
                        <a:rPr lang="en-US" sz="800" b="0" i="0" u="none" strike="noStrike" dirty="0">
                          <a:solidFill>
                            <a:srgbClr val="000000"/>
                          </a:solidFill>
                          <a:effectLst/>
                          <a:latin typeface="Calibri" panose="020F0502020204030204" pitchFamily="34" charset="0"/>
                        </a:rPr>
                        <a:t> UMPT </a:t>
                      </a:r>
                      <a:r>
                        <a:rPr lang="en-US" sz="800" b="0" i="0" u="none" strike="noStrike" dirty="0" err="1">
                          <a:solidFill>
                            <a:srgbClr val="000000"/>
                          </a:solidFill>
                          <a:effectLst/>
                          <a:latin typeface="Calibri" panose="020F0502020204030204" pitchFamily="34" charset="0"/>
                        </a:rPr>
                        <a:t>xodimlari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uchun</a:t>
                      </a:r>
                      <a:r>
                        <a:rPr lang="en-US" sz="800" b="0" i="0" u="none" strike="noStrike" dirty="0">
                          <a:solidFill>
                            <a:srgbClr val="000000"/>
                          </a:solidFill>
                          <a:effectLst/>
                          <a:latin typeface="Calibri" panose="020F0502020204030204" pitchFamily="34" charset="0"/>
                        </a:rPr>
                        <a:t> 40 ta </a:t>
                      </a:r>
                      <a:r>
                        <a:rPr lang="en-US" sz="800" b="0" i="0" u="none" strike="noStrike" dirty="0" err="1">
                          <a:solidFill>
                            <a:srgbClr val="000000"/>
                          </a:solidFill>
                          <a:effectLst/>
                          <a:latin typeface="Calibri" panose="020F0502020204030204" pitchFamily="34" charset="0"/>
                        </a:rPr>
                        <a:t>yangi</a:t>
                      </a:r>
                      <a:r>
                        <a:rPr lang="en-US" sz="800" b="0" i="0" u="none" strike="noStrike" dirty="0">
                          <a:solidFill>
                            <a:srgbClr val="000000"/>
                          </a:solidFill>
                          <a:effectLst/>
                          <a:latin typeface="Calibri" panose="020F0502020204030204" pitchFamily="34" charset="0"/>
                        </a:rPr>
                        <a:t> joy </a:t>
                      </a:r>
                      <a:r>
                        <a:rPr lang="en-US" sz="800" b="0" i="0" u="none" strike="noStrike" dirty="0" err="1">
                          <a:solidFill>
                            <a:srgbClr val="000000"/>
                          </a:solidFill>
                          <a:effectLst/>
                          <a:latin typeface="Calibri" panose="020F0502020204030204" pitchFamily="34" charset="0"/>
                        </a:rPr>
                        <a:t>yaratishi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mumkin</a:t>
                      </a:r>
                      <a:endParaRPr lang="en-US" sz="800" b="0" i="0" u="none" strike="noStrike" dirty="0">
                        <a:solidFill>
                          <a:srgbClr val="000000"/>
                        </a:solidFill>
                        <a:effectLst/>
                        <a:latin typeface="Calibri" panose="020F0502020204030204" pitchFamily="34" charset="0"/>
                      </a:endParaRP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extLst>
                  <a:ext uri="{0D108BD9-81ED-4DB2-BD59-A6C34878D82A}">
                    <a16:rowId xmlns:a16="http://schemas.microsoft.com/office/drawing/2014/main" val="1200023069"/>
                  </a:ext>
                </a:extLst>
              </a:tr>
              <a:tr h="719593">
                <a:tc>
                  <a:txBody>
                    <a:bodyPr/>
                    <a:lstStyle/>
                    <a:p>
                      <a:pPr algn="ctr" fontAlgn="ctr"/>
                      <a:r>
                        <a:rPr lang="en-US" sz="800" b="0" i="0" u="none" strike="noStrike" dirty="0">
                          <a:solidFill>
                            <a:srgbClr val="000000"/>
                          </a:solidFill>
                          <a:effectLst/>
                          <a:latin typeface="Calibri" panose="020F0502020204030204" pitchFamily="34" charset="0"/>
                        </a:rPr>
                        <a:t>IT</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Shermatov Sh</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fi-FI" sz="800" b="0" i="0" u="none" strike="noStrike">
                          <a:solidFill>
                            <a:srgbClr val="000000"/>
                          </a:solidFill>
                          <a:effectLst/>
                          <a:latin typeface="Calibri" panose="020F0502020204030204" pitchFamily="34" charset="0"/>
                        </a:rPr>
                        <a:t>Eski "ANDON HW" ni almashtirish</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$250,000.00 </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en-US" sz="800" b="0" i="0" u="none" strike="noStrike" dirty="0" err="1">
                          <a:solidFill>
                            <a:srgbClr val="000000"/>
                          </a:solidFill>
                          <a:effectLst/>
                          <a:latin typeface="Calibri" panose="020F0502020204030204" pitchFamily="34" charset="0"/>
                        </a:rPr>
                        <a:t>Bizning</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avvalgi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jihozimiz</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ishdan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chiqganligi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tufayli</a:t>
                      </a:r>
                      <a:r>
                        <a:rPr lang="en-US" sz="800" b="0" i="0" u="none" strike="noStrike" dirty="0">
                          <a:solidFill>
                            <a:srgbClr val="000000"/>
                          </a:solidFill>
                          <a:effectLst/>
                          <a:latin typeface="Calibri" panose="020F0502020204030204" pitchFamily="34" charset="0"/>
                        </a:rPr>
                        <a:t>, "ANDON-HW" </a:t>
                      </a:r>
                      <a:r>
                        <a:rPr lang="en-US" sz="800" b="0" i="0" u="none" strike="noStrike" dirty="0" err="1">
                          <a:solidFill>
                            <a:srgbClr val="000000"/>
                          </a:solidFill>
                          <a:effectLst/>
                          <a:latin typeface="Calibri" panose="020F0502020204030204" pitchFamily="34" charset="0"/>
                        </a:rPr>
                        <a:t>jihozini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alamshitirish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zarur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Ushbu</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jixoz</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ishlab</a:t>
                      </a:r>
                      <a:r>
                        <a:rPr lang="en-US" sz="800" b="0" i="0" u="none" strike="noStrike" dirty="0">
                          <a:solidFill>
                            <a:srgbClr val="000000"/>
                          </a:solidFill>
                          <a:effectLst/>
                          <a:latin typeface="Calibri" panose="020F0502020204030204" pitchFamily="34" charset="0"/>
                        </a:rPr>
                        <a:t> chiqarish </a:t>
                      </a:r>
                      <a:r>
                        <a:rPr lang="en-US" sz="800" b="0" i="0" u="none" strike="noStrike" dirty="0" err="1">
                          <a:solidFill>
                            <a:srgbClr val="000000"/>
                          </a:solidFill>
                          <a:effectLst/>
                          <a:latin typeface="Calibri" panose="020F0502020204030204" pitchFamily="34" charset="0"/>
                        </a:rPr>
                        <a:t>jarayonini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kuzatib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borishga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yordam</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beradi</a:t>
                      </a:r>
                      <a:endParaRPr lang="en-US" sz="800" b="0" i="0" u="none" strike="noStrike" dirty="0">
                        <a:solidFill>
                          <a:srgbClr val="000000"/>
                        </a:solidFill>
                        <a:effectLst/>
                        <a:latin typeface="Calibri" panose="020F0502020204030204" pitchFamily="34" charset="0"/>
                      </a:endParaRP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b"/>
                      <a:r>
                        <a:rPr lang="en-US" sz="800" b="0" i="0" u="none" strike="noStrike" dirty="0">
                          <a:solidFill>
                            <a:srgbClr val="000000"/>
                          </a:solidFill>
                          <a:effectLst/>
                          <a:latin typeface="Calibri" panose="020F0502020204030204" pitchFamily="34" charset="0"/>
                        </a:rPr>
                        <a:t>Bu </a:t>
                      </a:r>
                      <a:r>
                        <a:rPr lang="en-US" sz="800" b="0" i="0" u="none" strike="noStrike" dirty="0" err="1">
                          <a:solidFill>
                            <a:srgbClr val="000000"/>
                          </a:solidFill>
                          <a:effectLst/>
                          <a:latin typeface="Calibri" panose="020F0502020204030204" pitchFamily="34" charset="0"/>
                        </a:rPr>
                        <a:t>jixoz</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barcha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hodimlarga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kunlik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jarayonini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hamda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kunlik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re'jani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kuzatib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borishiga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hizmat</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qiladi</a:t>
                      </a:r>
                      <a:endParaRPr lang="en-US" sz="800" b="0" i="0" u="none" strike="noStrike" dirty="0">
                        <a:solidFill>
                          <a:srgbClr val="000000"/>
                        </a:solidFill>
                        <a:effectLst/>
                        <a:latin typeface="Calibri" panose="020F0502020204030204" pitchFamily="34" charset="0"/>
                      </a:endParaRP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extLst>
                  <a:ext uri="{0D108BD9-81ED-4DB2-BD59-A6C34878D82A}">
                    <a16:rowId xmlns:a16="http://schemas.microsoft.com/office/drawing/2014/main" val="493338384"/>
                  </a:ext>
                </a:extLst>
              </a:tr>
              <a:tr h="611511">
                <a:tc>
                  <a:txBody>
                    <a:bodyPr/>
                    <a:lstStyle/>
                    <a:p>
                      <a:pPr algn="ctr" fontAlgn="ctr"/>
                      <a:r>
                        <a:rPr lang="en-US" sz="800" b="0" i="0" u="none" strike="noStrike" dirty="0">
                          <a:solidFill>
                            <a:srgbClr val="000000"/>
                          </a:solidFill>
                          <a:effectLst/>
                          <a:latin typeface="Calibri" panose="020F0502020204030204" pitchFamily="34" charset="0"/>
                        </a:rPr>
                        <a:t>MFG</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Ilin Maksim</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Xizmat ehtiyojlari uchun ST30Y seriyali yuqori samarali ko'p jarayonli torna.</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$170,000.00 </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"ST30Y" stanogi yuqori aniqlik va takrorlanuvchanlik bilan tornalash, frezalash,  va burg'ulash kabi nozik ishlov berish operatsiyalarini bajarishga qodir.</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b"/>
                      <a:r>
                        <a:rPr lang="en-US" sz="800" b="0" i="0" u="none" strike="noStrike" dirty="0" err="1">
                          <a:solidFill>
                            <a:srgbClr val="000000"/>
                          </a:solidFill>
                          <a:effectLst/>
                          <a:latin typeface="Calibri" panose="020F0502020204030204" pitchFamily="34" charset="0"/>
                        </a:rPr>
                        <a:t>Qattiq</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bardoshlik</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bilan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murakkab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qismlarni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ishlab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chiqarishga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imkon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beradi</a:t>
                      </a:r>
                      <a:r>
                        <a:rPr lang="en-US" sz="800" b="0" i="0" u="none" strike="noStrike" dirty="0">
                          <a:solidFill>
                            <a:srgbClr val="000000"/>
                          </a:solidFill>
                          <a:effectLst/>
                          <a:latin typeface="Calibri" panose="020F0502020204030204" pitchFamily="34" charset="0"/>
                        </a:rPr>
                        <a:t>, talab </a:t>
                      </a:r>
                      <a:r>
                        <a:rPr lang="en-US" sz="800" b="0" i="0" u="none" strike="noStrike" dirty="0" err="1">
                          <a:solidFill>
                            <a:srgbClr val="000000"/>
                          </a:solidFill>
                          <a:effectLst/>
                          <a:latin typeface="Calibri" panose="020F0502020204030204" pitchFamily="34" charset="0"/>
                        </a:rPr>
                        <a:t>qilinadigan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ilovalar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sanoatning</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sifat</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talablariga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javob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beradi</a:t>
                      </a:r>
                      <a:r>
                        <a:rPr lang="en-US" sz="800" b="0" i="0" u="none" strike="noStrike" dirty="0">
                          <a:solidFill>
                            <a:srgbClr val="000000"/>
                          </a:solidFill>
                          <a:effectLst/>
                          <a:latin typeface="Calibri" panose="020F0502020204030204" pitchFamily="34" charset="0"/>
                        </a:rPr>
                        <a:t>. Bir </a:t>
                      </a:r>
                      <a:r>
                        <a:rPr lang="en-US" sz="800" b="0" i="0" u="none" strike="noStrike" dirty="0" err="1">
                          <a:solidFill>
                            <a:srgbClr val="000000"/>
                          </a:solidFill>
                          <a:effectLst/>
                          <a:latin typeface="Calibri" panose="020F0502020204030204" pitchFamily="34" charset="0"/>
                        </a:rPr>
                        <a:t>nechta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ishlov</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berish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jarayonlarini</a:t>
                      </a:r>
                      <a:r>
                        <a:rPr lang="en-US" sz="800" b="0" i="0" u="none" strike="noStrike" dirty="0">
                          <a:solidFill>
                            <a:srgbClr val="000000"/>
                          </a:solidFill>
                          <a:effectLst/>
                          <a:latin typeface="Calibri" panose="020F0502020204030204" pitchFamily="34" charset="0"/>
                        </a:rPr>
                        <a:t> yagona </a:t>
                      </a:r>
                      <a:r>
                        <a:rPr lang="en-US" sz="800" b="0" i="0" u="none" strike="noStrike" dirty="0" err="1">
                          <a:solidFill>
                            <a:srgbClr val="000000"/>
                          </a:solidFill>
                          <a:effectLst/>
                          <a:latin typeface="Calibri" panose="020F0502020204030204" pitchFamily="34" charset="0"/>
                        </a:rPr>
                        <a:t>sozlashda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birlashtirib</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ishlab</a:t>
                      </a:r>
                      <a:r>
                        <a:rPr lang="en-US" sz="800" b="0" i="0" u="none" strike="noStrike" dirty="0">
                          <a:solidFill>
                            <a:srgbClr val="000000"/>
                          </a:solidFill>
                          <a:effectLst/>
                          <a:latin typeface="Calibri" panose="020F0502020204030204" pitchFamily="34" charset="0"/>
                        </a:rPr>
                        <a:t> chiqarish </a:t>
                      </a:r>
                      <a:r>
                        <a:rPr lang="en-US" sz="800" b="0" i="0" u="none" strike="noStrike" dirty="0" err="1">
                          <a:solidFill>
                            <a:srgbClr val="000000"/>
                          </a:solidFill>
                          <a:effectLst/>
                          <a:latin typeface="Calibri" panose="020F0502020204030204" pitchFamily="34" charset="0"/>
                        </a:rPr>
                        <a:t>vaqtlari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ishlab</a:t>
                      </a:r>
                      <a:r>
                        <a:rPr lang="en-US" sz="800" b="0" i="0" u="none" strike="noStrike" dirty="0">
                          <a:solidFill>
                            <a:srgbClr val="000000"/>
                          </a:solidFill>
                          <a:effectLst/>
                          <a:latin typeface="Calibri" panose="020F0502020204030204" pitchFamily="34" charset="0"/>
                        </a:rPr>
                        <a:t> chiqarish </a:t>
                      </a:r>
                      <a:r>
                        <a:rPr lang="en-US" sz="800" b="0" i="0" u="none" strike="noStrike" dirty="0" err="1">
                          <a:solidFill>
                            <a:srgbClr val="000000"/>
                          </a:solidFill>
                          <a:effectLst/>
                          <a:latin typeface="Calibri" panose="020F0502020204030204" pitchFamily="34" charset="0"/>
                        </a:rPr>
                        <a:t>xarajatlarini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kamaytirish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orqali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ishlab</a:t>
                      </a:r>
                      <a:r>
                        <a:rPr lang="en-US" sz="800" b="0" i="0" u="none" strike="noStrike" dirty="0">
                          <a:solidFill>
                            <a:srgbClr val="000000"/>
                          </a:solidFill>
                          <a:effectLst/>
                          <a:latin typeface="Calibri" panose="020F0502020204030204" pitchFamily="34" charset="0"/>
                        </a:rPr>
                        <a:t> chiqarish </a:t>
                      </a:r>
                      <a:r>
                        <a:rPr lang="en-US" sz="800" b="0" i="0" u="none" strike="noStrike" dirty="0" err="1">
                          <a:solidFill>
                            <a:srgbClr val="000000"/>
                          </a:solidFill>
                          <a:effectLst/>
                          <a:latin typeface="Calibri" panose="020F0502020204030204" pitchFamily="34" charset="0"/>
                        </a:rPr>
                        <a:t>samaradorligi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va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mahsuldorligini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oshiradi</a:t>
                      </a:r>
                      <a:endParaRPr lang="en-US" sz="800" b="0" i="0" u="none" strike="noStrike" dirty="0">
                        <a:solidFill>
                          <a:srgbClr val="000000"/>
                        </a:solidFill>
                        <a:effectLst/>
                        <a:latin typeface="Calibri" panose="020F0502020204030204" pitchFamily="34" charset="0"/>
                      </a:endParaRP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extLst>
                  <a:ext uri="{0D108BD9-81ED-4DB2-BD59-A6C34878D82A}">
                    <a16:rowId xmlns:a16="http://schemas.microsoft.com/office/drawing/2014/main" val="2334220122"/>
                  </a:ext>
                </a:extLst>
              </a:tr>
              <a:tr h="174740">
                <a:tc>
                  <a:txBody>
                    <a:bodyPr/>
                    <a:lstStyle/>
                    <a:p>
                      <a:pPr algn="ctr" fontAlgn="ctr"/>
                      <a:r>
                        <a:rPr lang="en-US" sz="800" b="0" i="0" u="none" strike="noStrike" dirty="0">
                          <a:solidFill>
                            <a:srgbClr val="000000"/>
                          </a:solidFill>
                          <a:effectLst/>
                          <a:latin typeface="Calibri" panose="020F0502020204030204" pitchFamily="34" charset="0"/>
                        </a:rPr>
                        <a:t>FO</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Tashmatov Z</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"Perklyadka B2" yong'inga qarshi suv ta'minoti quvurlari</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$123,000.00 </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Mavjud liniyaning korroziyasi tufayli yong'inga qarshi suv ta'minoti quvurlarini almashtirish</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b"/>
                      <a:r>
                        <a:rPr lang="en-US" sz="800" b="0" i="0" u="none" strike="noStrike" dirty="0" err="1">
                          <a:solidFill>
                            <a:srgbClr val="000000"/>
                          </a:solidFill>
                          <a:effectLst/>
                          <a:latin typeface="Calibri" panose="020F0502020204030204" pitchFamily="34" charset="0"/>
                        </a:rPr>
                        <a:t>Ta'mirlash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xarajatlarini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kamaytiradi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maxsus</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jihozlar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ishchi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kuchi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ko'milgan</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materiallar</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O'tish</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paytida</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suv</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yo'qotilishini</a:t>
                      </a:r>
                      <a:r>
                        <a:rPr lang="en-US" sz="800" b="0" i="0" u="none" strike="noStrike" dirty="0">
                          <a:solidFill>
                            <a:srgbClr val="000000"/>
                          </a:solidFill>
                          <a:effectLst/>
                          <a:latin typeface="Calibri" panose="020F0502020204030204" pitchFamily="34" charset="0"/>
                        </a:rPr>
                        <a:t> </a:t>
                      </a:r>
                      <a:r>
                        <a:rPr lang="en-US" sz="800" b="0" i="0" u="none" strike="noStrike" dirty="0" err="1">
                          <a:solidFill>
                            <a:srgbClr val="000000"/>
                          </a:solidFill>
                          <a:effectLst/>
                          <a:latin typeface="Calibri" panose="020F0502020204030204" pitchFamily="34" charset="0"/>
                        </a:rPr>
                        <a:t>kamaytiradi</a:t>
                      </a:r>
                      <a:r>
                        <a:rPr lang="en-US" sz="800" b="0" i="0" u="none" strike="noStrike" dirty="0">
                          <a:solidFill>
                            <a:srgbClr val="000000"/>
                          </a:solidFill>
                          <a:effectLst/>
                          <a:latin typeface="Calibri" panose="020F0502020204030204" pitchFamily="34" charset="0"/>
                        </a:rPr>
                        <a:t>.</a:t>
                      </a:r>
                    </a:p>
                  </a:txBody>
                  <a:tcPr marL="2839" marR="2839" marT="2839"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extLst>
                  <a:ext uri="{0D108BD9-81ED-4DB2-BD59-A6C34878D82A}">
                    <a16:rowId xmlns:a16="http://schemas.microsoft.com/office/drawing/2014/main" val="2992148472"/>
                  </a:ext>
                </a:extLst>
              </a:tr>
            </a:tbl>
          </a:graphicData>
        </a:graphic>
      </p:graphicFrame>
    </p:spTree>
    <p:extLst>
      <p:ext uri="{BB962C8B-B14F-4D97-AF65-F5344CB8AC3E}">
        <p14:creationId xmlns:p14="http://schemas.microsoft.com/office/powerpoint/2010/main" val="3870998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5809-5CFB-419F-A551-5CCFADC5A487}"/>
              </a:ext>
            </a:extLst>
          </p:cNvPr>
          <p:cNvSpPr>
            <a:spLocks noGrp="1"/>
          </p:cNvSpPr>
          <p:nvPr>
            <p:ph type="title"/>
          </p:nvPr>
        </p:nvSpPr>
        <p:spPr>
          <a:xfrm>
            <a:off x="1353660" y="291826"/>
            <a:ext cx="7482824" cy="555686"/>
          </a:xfrm>
        </p:spPr>
        <p:txBody>
          <a:bodyPr/>
          <a:lstStyle/>
          <a:p>
            <a:pPr lvl="0">
              <a:lnSpc>
                <a:spcPct val="100000"/>
              </a:lnSpc>
              <a:spcBef>
                <a:spcPts val="0"/>
              </a:spcBef>
              <a:defRPr/>
            </a:pPr>
            <a:r>
              <a:rPr lang="en-US" sz="1400" dirty="0" err="1">
                <a:solidFill>
                  <a:schemeClr val="dk1"/>
                </a:solidFill>
              </a:rPr>
              <a:t>Kompayaning</a:t>
            </a:r>
            <a:r>
              <a:rPr lang="en-US" sz="1400" dirty="0">
                <a:solidFill>
                  <a:schemeClr val="dk1"/>
                </a:solidFill>
              </a:rPr>
              <a:t> 2024</a:t>
            </a:r>
            <a:r>
              <a:rPr lang="uz-Latn-UZ" sz="1400" dirty="0">
                <a:solidFill>
                  <a:schemeClr val="dk1"/>
                </a:solidFill>
              </a:rPr>
              <a:t>-</a:t>
            </a:r>
            <a:r>
              <a:rPr lang="en-US" sz="1400" dirty="0" err="1">
                <a:solidFill>
                  <a:schemeClr val="dk1"/>
                </a:solidFill>
              </a:rPr>
              <a:t>yil</a:t>
            </a:r>
            <a:r>
              <a:rPr lang="en-US" sz="1400" dirty="0">
                <a:solidFill>
                  <a:schemeClr val="dk1"/>
                </a:solidFill>
              </a:rPr>
              <a:t> </a:t>
            </a:r>
            <a:r>
              <a:rPr lang="en-US" sz="1400" dirty="0" err="1">
                <a:solidFill>
                  <a:schemeClr val="dk1"/>
                </a:solidFill>
              </a:rPr>
              <a:t>uchun</a:t>
            </a:r>
            <a:r>
              <a:rPr lang="en-US" sz="1400" dirty="0">
                <a:solidFill>
                  <a:schemeClr val="dk1"/>
                </a:solidFill>
              </a:rPr>
              <a:t> </a:t>
            </a:r>
            <a:r>
              <a:rPr lang="en-US" sz="1400" dirty="0" err="1">
                <a:solidFill>
                  <a:schemeClr val="dk1"/>
                </a:solidFill>
              </a:rPr>
              <a:t>biznes-rejasi</a:t>
            </a:r>
            <a:r>
              <a:rPr lang="en-US" sz="1400" dirty="0">
                <a:solidFill>
                  <a:schemeClr val="dk1"/>
                </a:solidFill>
              </a:rPr>
              <a:t> (</a:t>
            </a:r>
            <a:r>
              <a:rPr lang="en-US" sz="1400" dirty="0" err="1">
                <a:solidFill>
                  <a:schemeClr val="dk1"/>
                </a:solidFill>
              </a:rPr>
              <a:t>buxgalteriya</a:t>
            </a:r>
            <a:r>
              <a:rPr lang="en-US" sz="1400" dirty="0">
                <a:solidFill>
                  <a:schemeClr val="dk1"/>
                </a:solidFill>
              </a:rPr>
              <a:t> </a:t>
            </a:r>
            <a:r>
              <a:rPr lang="en-US" sz="1400" dirty="0" err="1">
                <a:solidFill>
                  <a:schemeClr val="dk1"/>
                </a:solidFill>
              </a:rPr>
              <a:t>hisobining</a:t>
            </a:r>
            <a:r>
              <a:rPr lang="en-US" sz="1400" dirty="0">
                <a:solidFill>
                  <a:schemeClr val="dk1"/>
                </a:solidFill>
              </a:rPr>
              <a:t> </a:t>
            </a:r>
            <a:r>
              <a:rPr lang="en-US" sz="1400" dirty="0" err="1">
                <a:solidFill>
                  <a:schemeClr val="dk1"/>
                </a:solidFill>
              </a:rPr>
              <a:t>milliy</a:t>
            </a:r>
            <a:r>
              <a:rPr lang="en-US" sz="1400" dirty="0">
                <a:solidFill>
                  <a:schemeClr val="dk1"/>
                </a:solidFill>
              </a:rPr>
              <a:t> </a:t>
            </a:r>
            <a:r>
              <a:rPr lang="en-US" sz="1400" dirty="0" err="1">
                <a:solidFill>
                  <a:schemeClr val="dk1"/>
                </a:solidFill>
              </a:rPr>
              <a:t>standartlari</a:t>
            </a:r>
            <a:r>
              <a:rPr lang="en-US" sz="1400" dirty="0">
                <a:solidFill>
                  <a:schemeClr val="dk1"/>
                </a:solidFill>
              </a:rPr>
              <a:t>  </a:t>
            </a:r>
            <a:r>
              <a:rPr lang="en-US" sz="1400" dirty="0" err="1">
                <a:solidFill>
                  <a:schemeClr val="dk1"/>
                </a:solidFill>
              </a:rPr>
              <a:t>asosida</a:t>
            </a:r>
            <a:r>
              <a:rPr lang="en-US" sz="1400" dirty="0">
                <a:solidFill>
                  <a:schemeClr val="dk1"/>
                </a:solidFill>
              </a:rPr>
              <a:t>)</a:t>
            </a:r>
            <a:endParaRPr lang="en-US" sz="1400" dirty="0">
              <a:ea typeface="Calibri" panose="020F0502020204030204" pitchFamily="34" charset="0"/>
            </a:endParaRPr>
          </a:p>
        </p:txBody>
      </p:sp>
      <p:sp>
        <p:nvSpPr>
          <p:cNvPr id="4" name="Slide Number Placeholder 3">
            <a:extLst>
              <a:ext uri="{FF2B5EF4-FFF2-40B4-BE49-F238E27FC236}">
                <a16:creationId xmlns:a16="http://schemas.microsoft.com/office/drawing/2014/main" id="{426A9831-8116-4B89-92DD-98C805C3630E}"/>
              </a:ext>
            </a:extLst>
          </p:cNvPr>
          <p:cNvSpPr>
            <a:spLocks noGrp="1"/>
          </p:cNvSpPr>
          <p:nvPr>
            <p:ph type="sldNum" sz="quarter" idx="12"/>
          </p:nvPr>
        </p:nvSpPr>
        <p:spPr/>
        <p:txBody>
          <a:bodyPr/>
          <a:lstStyle/>
          <a:p>
            <a:fld id="{1354BD52-9AEB-47A1-BEEE-8060037B36A9}" type="slidenum">
              <a:rPr lang="en-US" smtClean="0"/>
              <a:t>2</a:t>
            </a:fld>
            <a:endParaRPr lang="en-US" dirty="0"/>
          </a:p>
        </p:txBody>
      </p:sp>
      <p:sp>
        <p:nvSpPr>
          <p:cNvPr id="3" name="Rectangle 1">
            <a:extLst>
              <a:ext uri="{FF2B5EF4-FFF2-40B4-BE49-F238E27FC236}">
                <a16:creationId xmlns:a16="http://schemas.microsoft.com/office/drawing/2014/main" id="{44B8BFA8-6BE0-42CA-873A-5DA5CF5215E3}"/>
              </a:ext>
            </a:extLst>
          </p:cNvPr>
          <p:cNvSpPr>
            <a:spLocks noChangeArrowheads="1"/>
          </p:cNvSpPr>
          <p:nvPr/>
        </p:nvSpPr>
        <p:spPr bwMode="auto">
          <a:xfrm>
            <a:off x="0" y="-27699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le 4">
            <a:extLst>
              <a:ext uri="{FF2B5EF4-FFF2-40B4-BE49-F238E27FC236}">
                <a16:creationId xmlns:a16="http://schemas.microsoft.com/office/drawing/2014/main" id="{C7BE039D-E19A-414A-9F02-A3204B23742C}"/>
              </a:ext>
            </a:extLst>
          </p:cNvPr>
          <p:cNvGraphicFramePr>
            <a:graphicFrameLocks noGrp="1"/>
          </p:cNvGraphicFramePr>
          <p:nvPr>
            <p:extLst/>
          </p:nvPr>
        </p:nvGraphicFramePr>
        <p:xfrm>
          <a:off x="224007" y="839670"/>
          <a:ext cx="8695990" cy="5746440"/>
        </p:xfrm>
        <a:graphic>
          <a:graphicData uri="http://schemas.openxmlformats.org/drawingml/2006/table">
            <a:tbl>
              <a:tblPr/>
              <a:tblGrid>
                <a:gridCol w="2173996">
                  <a:extLst>
                    <a:ext uri="{9D8B030D-6E8A-4147-A177-3AD203B41FA5}">
                      <a16:colId xmlns:a16="http://schemas.microsoft.com/office/drawing/2014/main" val="1056346798"/>
                    </a:ext>
                  </a:extLst>
                </a:gridCol>
                <a:gridCol w="724666">
                  <a:extLst>
                    <a:ext uri="{9D8B030D-6E8A-4147-A177-3AD203B41FA5}">
                      <a16:colId xmlns:a16="http://schemas.microsoft.com/office/drawing/2014/main" val="2157599575"/>
                    </a:ext>
                  </a:extLst>
                </a:gridCol>
                <a:gridCol w="724666">
                  <a:extLst>
                    <a:ext uri="{9D8B030D-6E8A-4147-A177-3AD203B41FA5}">
                      <a16:colId xmlns:a16="http://schemas.microsoft.com/office/drawing/2014/main" val="1895146203"/>
                    </a:ext>
                  </a:extLst>
                </a:gridCol>
                <a:gridCol w="724666">
                  <a:extLst>
                    <a:ext uri="{9D8B030D-6E8A-4147-A177-3AD203B41FA5}">
                      <a16:colId xmlns:a16="http://schemas.microsoft.com/office/drawing/2014/main" val="1234819635"/>
                    </a:ext>
                  </a:extLst>
                </a:gridCol>
                <a:gridCol w="724666">
                  <a:extLst>
                    <a:ext uri="{9D8B030D-6E8A-4147-A177-3AD203B41FA5}">
                      <a16:colId xmlns:a16="http://schemas.microsoft.com/office/drawing/2014/main" val="2501864507"/>
                    </a:ext>
                  </a:extLst>
                </a:gridCol>
                <a:gridCol w="724666">
                  <a:extLst>
                    <a:ext uri="{9D8B030D-6E8A-4147-A177-3AD203B41FA5}">
                      <a16:colId xmlns:a16="http://schemas.microsoft.com/office/drawing/2014/main" val="587014307"/>
                    </a:ext>
                  </a:extLst>
                </a:gridCol>
                <a:gridCol w="724666">
                  <a:extLst>
                    <a:ext uri="{9D8B030D-6E8A-4147-A177-3AD203B41FA5}">
                      <a16:colId xmlns:a16="http://schemas.microsoft.com/office/drawing/2014/main" val="2576330988"/>
                    </a:ext>
                  </a:extLst>
                </a:gridCol>
                <a:gridCol w="724666">
                  <a:extLst>
                    <a:ext uri="{9D8B030D-6E8A-4147-A177-3AD203B41FA5}">
                      <a16:colId xmlns:a16="http://schemas.microsoft.com/office/drawing/2014/main" val="1243049544"/>
                    </a:ext>
                  </a:extLst>
                </a:gridCol>
                <a:gridCol w="724666">
                  <a:extLst>
                    <a:ext uri="{9D8B030D-6E8A-4147-A177-3AD203B41FA5}">
                      <a16:colId xmlns:a16="http://schemas.microsoft.com/office/drawing/2014/main" val="3551039554"/>
                    </a:ext>
                  </a:extLst>
                </a:gridCol>
                <a:gridCol w="724666">
                  <a:extLst>
                    <a:ext uri="{9D8B030D-6E8A-4147-A177-3AD203B41FA5}">
                      <a16:colId xmlns:a16="http://schemas.microsoft.com/office/drawing/2014/main" val="3577918305"/>
                    </a:ext>
                  </a:extLst>
                </a:gridCol>
              </a:tblGrid>
              <a:tr h="121069">
                <a:tc>
                  <a:txBody>
                    <a:bodyPr/>
                    <a:lstStyle/>
                    <a:p>
                      <a:pPr algn="l" fontAlgn="b"/>
                      <a:endParaRPr lang="en-US" sz="700" b="0" i="0" u="none" strike="noStrike">
                        <a:solidFill>
                          <a:srgbClr val="000000"/>
                        </a:solidFill>
                        <a:effectLst/>
                        <a:latin typeface="Calibri" panose="020F0502020204030204" pitchFamily="34" charset="0"/>
                      </a:endParaRPr>
                    </a:p>
                  </a:txBody>
                  <a:tcPr marL="3135" marR="3135" marT="313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135" marR="3135" marT="313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135" marR="3135" marT="313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135" marR="3135" marT="313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135" marR="3135" marT="313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135" marR="3135" marT="313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135" marR="3135" marT="313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135" marR="3135" marT="313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endParaRPr lang="en-US" sz="800" b="1" i="1" u="none" strike="noStrike">
                        <a:solidFill>
                          <a:srgbClr val="305496"/>
                        </a:solidFill>
                        <a:effectLst/>
                        <a:latin typeface="Calibri" panose="020F0502020204030204" pitchFamily="34" charset="0"/>
                      </a:endParaRPr>
                    </a:p>
                  </a:txBody>
                  <a:tcPr marL="3135" marR="3135" marT="313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US" sz="800" b="1" i="1" u="none" strike="noStrike">
                          <a:solidFill>
                            <a:srgbClr val="000000"/>
                          </a:solidFill>
                          <a:effectLst/>
                          <a:latin typeface="Calibri" panose="020F0502020204030204" pitchFamily="34" charset="0"/>
                        </a:rPr>
                        <a:t>mln.sum</a:t>
                      </a:r>
                    </a:p>
                  </a:txBody>
                  <a:tcPr marL="3135" marR="3135" marT="3135" marB="0" anchor="b">
                    <a:lnL>
                      <a:noFill/>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65073857"/>
                  </a:ext>
                </a:extLst>
              </a:tr>
              <a:tr h="320247">
                <a:tc>
                  <a:txBody>
                    <a:bodyPr/>
                    <a:lstStyle/>
                    <a:p>
                      <a:pPr algn="ctr" rtl="0" fontAlgn="ctr"/>
                      <a:r>
                        <a:rPr lang="en-US" sz="700" b="1" i="0" u="none" strike="noStrike">
                          <a:solidFill>
                            <a:srgbClr val="000000"/>
                          </a:solidFill>
                          <a:effectLst/>
                          <a:latin typeface="Verdana" panose="020B0604030504040204" pitchFamily="34" charset="0"/>
                        </a:rPr>
                        <a:t>"Moliyaviy natijalar jadvali</a:t>
                      </a:r>
                      <a:br>
                        <a:rPr lang="en-US" sz="700" b="1" i="0" u="none" strike="noStrike">
                          <a:solidFill>
                            <a:srgbClr val="000000"/>
                          </a:solidFill>
                          <a:effectLst/>
                          <a:latin typeface="Verdana" panose="020B0604030504040204" pitchFamily="34" charset="0"/>
                        </a:rPr>
                      </a:br>
                      <a:r>
                        <a:rPr lang="en-US" sz="700" b="1" i="0" u="none" strike="noStrike">
                          <a:solidFill>
                            <a:srgbClr val="000000"/>
                          </a:solidFill>
                          <a:effectLst/>
                          <a:latin typeface="Verdana" panose="020B0604030504040204" pitchFamily="34" charset="0"/>
                        </a:rPr>
                        <a:t>“UzAuto Motors Powertrain” AJ biznes-rejaga muvofiq 2024 yil uchun."</a:t>
                      </a:r>
                    </a:p>
                  </a:txBody>
                  <a:tcPr marL="3135" marR="3135" marT="3135" marB="0" anchor="ctr">
                    <a:lnL w="635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en-US" sz="700" b="1" i="0" u="none" strike="noStrike">
                          <a:solidFill>
                            <a:srgbClr val="000000"/>
                          </a:solidFill>
                          <a:effectLst/>
                          <a:latin typeface="Verdana" panose="020B0604030504040204" pitchFamily="34" charset="0"/>
                        </a:rPr>
                        <a:t>Fact</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ru-RU" sz="700" b="1" i="0" u="none" strike="noStrike">
                          <a:solidFill>
                            <a:srgbClr val="000000"/>
                          </a:solidFill>
                          <a:effectLst/>
                          <a:latin typeface="Verdana" panose="020B0604030504040204" pitchFamily="34" charset="0"/>
                        </a:rPr>
                        <a:t>БП-</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ru-RU" sz="700" b="1" i="0" u="none" strike="noStrike">
                          <a:solidFill>
                            <a:srgbClr val="000000"/>
                          </a:solidFill>
                          <a:effectLst/>
                          <a:latin typeface="Verdana" panose="020B0604030504040204" pitchFamily="34" charset="0"/>
                        </a:rPr>
                        <a:t>БП-</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ru-RU" sz="700" b="1" i="0" u="none" strike="noStrike">
                          <a:solidFill>
                            <a:srgbClr val="000000"/>
                          </a:solidFill>
                          <a:effectLst/>
                          <a:latin typeface="Verdana" panose="020B0604030504040204" pitchFamily="34" charset="0"/>
                        </a:rPr>
                        <a:t>БП-</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ru-RU" sz="700" b="1" i="0" u="none" strike="noStrike">
                          <a:solidFill>
                            <a:srgbClr val="000000"/>
                          </a:solidFill>
                          <a:effectLst/>
                          <a:latin typeface="Verdana" panose="020B0604030504040204" pitchFamily="34" charset="0"/>
                        </a:rPr>
                        <a:t>БП-</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rowSpan="2">
                  <a:txBody>
                    <a:bodyPr/>
                    <a:lstStyle/>
                    <a:p>
                      <a:pPr algn="ctr" rtl="0" fontAlgn="ctr"/>
                      <a:r>
                        <a:rPr lang="en-US" sz="700" b="1" i="0" u="none" strike="noStrike">
                          <a:solidFill>
                            <a:srgbClr val="000000"/>
                          </a:solidFill>
                          <a:effectLst/>
                          <a:latin typeface="Verdana" panose="020B0604030504040204" pitchFamily="34" charset="0"/>
                        </a:rPr>
                        <a:t>% daromadga</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en-US" sz="700" b="1" i="0" u="none" strike="noStrike">
                          <a:solidFill>
                            <a:srgbClr val="000000"/>
                          </a:solidFill>
                          <a:effectLst/>
                          <a:latin typeface="Verdana" panose="020B0604030504040204" pitchFamily="34" charset="0"/>
                        </a:rPr>
                        <a:t>Biznes-Plan</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rowSpan="2">
                  <a:txBody>
                    <a:bodyPr/>
                    <a:lstStyle/>
                    <a:p>
                      <a:pPr algn="ctr" rtl="0" fontAlgn="ctr"/>
                      <a:r>
                        <a:rPr lang="en-US" sz="700" b="1" i="0" u="none" strike="noStrike" dirty="0">
                          <a:solidFill>
                            <a:srgbClr val="000000"/>
                          </a:solidFill>
                          <a:effectLst/>
                          <a:latin typeface="Verdana" panose="020B0604030504040204" pitchFamily="34" charset="0"/>
                        </a:rPr>
                        <a:t>% </a:t>
                      </a:r>
                      <a:r>
                        <a:rPr lang="en-US" sz="700" b="1" i="0" u="none" strike="noStrike" dirty="0" err="1">
                          <a:solidFill>
                            <a:srgbClr val="000000"/>
                          </a:solidFill>
                          <a:effectLst/>
                          <a:latin typeface="Verdana" panose="020B0604030504040204" pitchFamily="34" charset="0"/>
                        </a:rPr>
                        <a:t>daromadga</a:t>
                      </a:r>
                      <a:endParaRPr lang="en-US" sz="700" b="1" i="0" u="none" strike="noStrike" dirty="0">
                        <a:solidFill>
                          <a:srgbClr val="000000"/>
                        </a:solidFill>
                        <a:effectLst/>
                        <a:latin typeface="Verdana" panose="020B0604030504040204" pitchFamily="34" charset="0"/>
                      </a:endParaRP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rowSpan="2">
                  <a:txBody>
                    <a:bodyPr/>
                    <a:lstStyle/>
                    <a:p>
                      <a:pPr algn="ctr" rtl="0" fontAlgn="ctr"/>
                      <a:r>
                        <a:rPr lang="en-US" sz="700" b="1" i="0" u="none" strike="noStrike">
                          <a:solidFill>
                            <a:srgbClr val="000000"/>
                          </a:solidFill>
                          <a:effectLst/>
                          <a:latin typeface="Verdana" panose="020B0604030504040204" pitchFamily="34" charset="0"/>
                        </a:rPr>
                        <a:t>Og'ishlar%</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extLst>
                  <a:ext uri="{0D108BD9-81ED-4DB2-BD59-A6C34878D82A}">
                    <a16:rowId xmlns:a16="http://schemas.microsoft.com/office/drawing/2014/main" val="3208454453"/>
                  </a:ext>
                </a:extLst>
              </a:tr>
              <a:tr h="121069">
                <a:tc>
                  <a:txBody>
                    <a:bodyPr/>
                    <a:lstStyle/>
                    <a:p>
                      <a:pPr algn="ctr" rtl="0" fontAlgn="ctr"/>
                      <a:r>
                        <a:rPr lang="en-US" sz="700" b="1" i="0" u="none" strike="noStrike">
                          <a:solidFill>
                            <a:srgbClr val="000000"/>
                          </a:solidFill>
                          <a:effectLst/>
                          <a:latin typeface="Verdana" panose="020B0604030504040204" pitchFamily="34" charset="0"/>
                        </a:rPr>
                        <a:t>Foyda va zarar</a:t>
                      </a:r>
                    </a:p>
                  </a:txBody>
                  <a:tcPr marL="3135" marR="3135" marT="3135" marB="0" anchor="ctr">
                    <a:lnL w="635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en-US" sz="700" b="1" i="0" u="none" strike="noStrike">
                          <a:solidFill>
                            <a:srgbClr val="000000"/>
                          </a:solidFill>
                          <a:effectLst/>
                          <a:latin typeface="Verdana" panose="020B0604030504040204" pitchFamily="34" charset="0"/>
                        </a:rPr>
                        <a:t>2023 yil</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ru-RU" sz="700" b="1" i="0" u="none" strike="noStrike">
                          <a:solidFill>
                            <a:srgbClr val="000000"/>
                          </a:solidFill>
                          <a:effectLst/>
                          <a:latin typeface="Verdana" panose="020B0604030504040204" pitchFamily="34" charset="0"/>
                        </a:rPr>
                        <a:t>1-кв.</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ru-RU" sz="700" b="1" i="0" u="none" strike="noStrike">
                          <a:solidFill>
                            <a:srgbClr val="000000"/>
                          </a:solidFill>
                          <a:effectLst/>
                          <a:latin typeface="Verdana" panose="020B0604030504040204" pitchFamily="34" charset="0"/>
                        </a:rPr>
                        <a:t>2-кв.</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ru-RU" sz="700" b="1" i="0" u="none" strike="noStrike">
                          <a:solidFill>
                            <a:srgbClr val="000000"/>
                          </a:solidFill>
                          <a:effectLst/>
                          <a:latin typeface="Verdana" panose="020B0604030504040204" pitchFamily="34" charset="0"/>
                        </a:rPr>
                        <a:t>3-кв.</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a:txBody>
                    <a:bodyPr/>
                    <a:lstStyle/>
                    <a:p>
                      <a:pPr algn="ctr" rtl="0" fontAlgn="ctr"/>
                      <a:r>
                        <a:rPr lang="ru-RU" sz="700" b="1" i="0" u="none" strike="noStrike">
                          <a:solidFill>
                            <a:srgbClr val="000000"/>
                          </a:solidFill>
                          <a:effectLst/>
                          <a:latin typeface="Verdana" panose="020B0604030504040204" pitchFamily="34" charset="0"/>
                        </a:rPr>
                        <a:t>4-кв.</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vMerge="1">
                  <a:txBody>
                    <a:bodyPr/>
                    <a:lstStyle/>
                    <a:p>
                      <a:endParaRPr lang="en-US"/>
                    </a:p>
                  </a:txBody>
                  <a:tcPr/>
                </a:tc>
                <a:tc>
                  <a:txBody>
                    <a:bodyPr/>
                    <a:lstStyle/>
                    <a:p>
                      <a:pPr algn="ctr" rtl="0" fontAlgn="ctr"/>
                      <a:r>
                        <a:rPr lang="en-US" sz="700" b="1" i="0" u="none" strike="noStrike">
                          <a:solidFill>
                            <a:srgbClr val="000000"/>
                          </a:solidFill>
                          <a:effectLst/>
                          <a:latin typeface="Verdana" panose="020B0604030504040204" pitchFamily="34" charset="0"/>
                        </a:rPr>
                        <a:t>2024 yil</a:t>
                      </a:r>
                    </a:p>
                  </a:txBody>
                  <a:tcPr marL="3135" marR="3135" marT="3135" marB="0" anchor="ctr">
                    <a:lnL w="190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848160856"/>
                  </a:ext>
                </a:extLst>
              </a:tr>
              <a:tr h="117164">
                <a:tc>
                  <a:txBody>
                    <a:bodyPr/>
                    <a:lstStyle/>
                    <a:p>
                      <a:pPr algn="l" rtl="0" fontAlgn="ctr"/>
                      <a:r>
                        <a:rPr lang="en-US" sz="700" b="1" i="0" u="none" strike="noStrike">
                          <a:solidFill>
                            <a:srgbClr val="000000"/>
                          </a:solidFill>
                          <a:effectLst/>
                          <a:latin typeface="Verdana" panose="020B0604030504040204" pitchFamily="34" charset="0"/>
                        </a:rPr>
                        <a:t>Sotishdan tushgan daromad</a:t>
                      </a:r>
                    </a:p>
                  </a:txBody>
                  <a:tcPr marL="47025" marR="3135" marT="3135" marB="0" anchor="ctr">
                    <a:lnL w="635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a:txBody>
                    <a:bodyPr/>
                    <a:lstStyle/>
                    <a:p>
                      <a:pPr algn="ctr" rtl="0" fontAlgn="ctr"/>
                      <a:r>
                        <a:rPr lang="en-US" sz="700" b="1" i="0" u="none" strike="noStrike">
                          <a:solidFill>
                            <a:srgbClr val="000000"/>
                          </a:solidFill>
                          <a:effectLst/>
                          <a:latin typeface="Verdana" panose="020B0604030504040204" pitchFamily="34" charset="0"/>
                        </a:rPr>
                        <a:t>4,143,755.37</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a:txBody>
                    <a:bodyPr/>
                    <a:lstStyle/>
                    <a:p>
                      <a:pPr algn="ctr" rtl="0" fontAlgn="ctr"/>
                      <a:r>
                        <a:rPr lang="en-US" sz="700" b="1" i="0" u="none" strike="noStrike">
                          <a:solidFill>
                            <a:srgbClr val="000000"/>
                          </a:solidFill>
                          <a:effectLst/>
                          <a:latin typeface="Verdana" panose="020B0604030504040204" pitchFamily="34" charset="0"/>
                        </a:rPr>
                        <a:t>1,123,118.90</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a:txBody>
                    <a:bodyPr/>
                    <a:lstStyle/>
                    <a:p>
                      <a:pPr algn="ctr" rtl="0" fontAlgn="ctr"/>
                      <a:r>
                        <a:rPr lang="en-US" sz="700" b="1" i="0" u="none" strike="noStrike">
                          <a:solidFill>
                            <a:srgbClr val="000000"/>
                          </a:solidFill>
                          <a:effectLst/>
                          <a:latin typeface="Verdana" panose="020B0604030504040204" pitchFamily="34" charset="0"/>
                        </a:rPr>
                        <a:t>1,254,922.17</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a:txBody>
                    <a:bodyPr/>
                    <a:lstStyle/>
                    <a:p>
                      <a:pPr algn="ctr" rtl="0" fontAlgn="ctr"/>
                      <a:r>
                        <a:rPr lang="en-US" sz="700" b="1" i="0" u="none" strike="noStrike">
                          <a:solidFill>
                            <a:srgbClr val="000000"/>
                          </a:solidFill>
                          <a:effectLst/>
                          <a:latin typeface="Verdana" panose="020B0604030504040204" pitchFamily="34" charset="0"/>
                        </a:rPr>
                        <a:t>1,048,644.83</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a:txBody>
                    <a:bodyPr/>
                    <a:lstStyle/>
                    <a:p>
                      <a:pPr algn="ctr" rtl="0" fontAlgn="ctr"/>
                      <a:r>
                        <a:rPr lang="en-US" sz="700" b="1" i="0" u="none" strike="noStrike">
                          <a:solidFill>
                            <a:srgbClr val="000000"/>
                          </a:solidFill>
                          <a:effectLst/>
                          <a:latin typeface="Verdana" panose="020B0604030504040204" pitchFamily="34" charset="0"/>
                        </a:rPr>
                        <a:t>1,185,084.76</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a:txBody>
                    <a:bodyPr/>
                    <a:lstStyle/>
                    <a:p>
                      <a:pPr algn="ctr" fontAlgn="ctr"/>
                      <a:r>
                        <a:rPr lang="en-US" sz="700" b="0" i="0" u="none" strike="noStrike">
                          <a:solidFill>
                            <a:srgbClr val="000000"/>
                          </a:solidFill>
                          <a:effectLst/>
                          <a:latin typeface="Arial" panose="020B0604020202020204" pitchFamily="34" charset="0"/>
                        </a:rPr>
                        <a:t> </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a:txBody>
                    <a:bodyPr/>
                    <a:lstStyle/>
                    <a:p>
                      <a:pPr algn="ctr" rtl="0" fontAlgn="ctr"/>
                      <a:r>
                        <a:rPr lang="en-US" sz="700" b="1" i="0" u="none" strike="noStrike">
                          <a:solidFill>
                            <a:srgbClr val="000000"/>
                          </a:solidFill>
                          <a:effectLst/>
                          <a:latin typeface="Verdana" panose="020B0604030504040204" pitchFamily="34" charset="0"/>
                        </a:rPr>
                        <a:t>4,611,770.66</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a:txBody>
                    <a:bodyPr/>
                    <a:lstStyle/>
                    <a:p>
                      <a:pPr algn="ctr" rtl="0" fontAlgn="ctr"/>
                      <a:r>
                        <a:rPr lang="en-US" sz="700" b="1" i="0" u="none" strike="noStrike" dirty="0">
                          <a:solidFill>
                            <a:srgbClr val="000000"/>
                          </a:solidFill>
                          <a:effectLst/>
                          <a:latin typeface="Verdana" panose="020B0604030504040204" pitchFamily="34" charset="0"/>
                        </a:rPr>
                        <a:t> </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a:txBody>
                    <a:bodyPr/>
                    <a:lstStyle/>
                    <a:p>
                      <a:pPr algn="ctr" rtl="0" fontAlgn="ctr"/>
                      <a:r>
                        <a:rPr lang="en-US" sz="700" b="1" i="0" u="none" strike="noStrike">
                          <a:solidFill>
                            <a:srgbClr val="000000"/>
                          </a:solidFill>
                          <a:effectLst/>
                          <a:latin typeface="Verdana" panose="020B0604030504040204" pitchFamily="34" charset="0"/>
                        </a:rPr>
                        <a:t> </a:t>
                      </a:r>
                    </a:p>
                  </a:txBody>
                  <a:tcPr marL="3135" marR="3135" marT="3135" marB="0" anchor="ctr">
                    <a:lnL w="190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extLst>
                  <a:ext uri="{0D108BD9-81ED-4DB2-BD59-A6C34878D82A}">
                    <a16:rowId xmlns:a16="http://schemas.microsoft.com/office/drawing/2014/main" val="3152177427"/>
                  </a:ext>
                </a:extLst>
              </a:tr>
              <a:tr h="210894">
                <a:tc>
                  <a:txBody>
                    <a:bodyPr/>
                    <a:lstStyle/>
                    <a:p>
                      <a:pPr algn="l" rtl="0" fontAlgn="ctr"/>
                      <a:r>
                        <a:rPr lang="en-US" sz="700" b="0" i="0" u="none" strike="noStrike">
                          <a:solidFill>
                            <a:srgbClr val="000000"/>
                          </a:solidFill>
                          <a:effectLst/>
                          <a:latin typeface="Verdana" panose="020B0604030504040204" pitchFamily="34" charset="0"/>
                        </a:rPr>
                        <a:t>Dvigatellarni ichki bozorga sotish</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4,082,710.75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1,117,427.86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1,235,653.42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1,026,003.60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1,166,810.71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98.53%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4,545,895.59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98.57%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111.35%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319619366"/>
                  </a:ext>
                </a:extLst>
              </a:tr>
              <a:tr h="113258">
                <a:tc>
                  <a:txBody>
                    <a:bodyPr/>
                    <a:lstStyle/>
                    <a:p>
                      <a:pPr algn="l" rtl="0" fontAlgn="ctr"/>
                      <a:r>
                        <a:rPr lang="en-US" sz="700" b="0" i="0" u="none" strike="noStrike">
                          <a:solidFill>
                            <a:srgbClr val="000000"/>
                          </a:solidFill>
                          <a:effectLst/>
                          <a:latin typeface="Verdana" panose="020B0604030504040204" pitchFamily="34" charset="0"/>
                        </a:rPr>
                        <a:t>Ichki bozorda butlovchi qismlarni sotish</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54,932.15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5,062.20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17,371.80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20,473.96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16,089.04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1.33%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58,997.00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1.28%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107.40%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39114549"/>
                  </a:ext>
                </a:extLst>
              </a:tr>
              <a:tr h="113258">
                <a:tc>
                  <a:txBody>
                    <a:bodyPr/>
                    <a:lstStyle/>
                    <a:p>
                      <a:pPr algn="l" rtl="0" fontAlgn="ctr"/>
                      <a:r>
                        <a:rPr lang="en-US" sz="700" b="0" i="0" u="none" strike="noStrike">
                          <a:solidFill>
                            <a:srgbClr val="000000"/>
                          </a:solidFill>
                          <a:effectLst/>
                          <a:latin typeface="Verdana" panose="020B0604030504040204" pitchFamily="34" charset="0"/>
                        </a:rPr>
                        <a:t>Eksport</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6,112.47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628.85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1,896.95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2,167.27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2,185.00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0.15%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6,878.07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0.15%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112.53%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783329812"/>
                  </a:ext>
                </a:extLst>
              </a:tr>
              <a:tr h="113258">
                <a:tc>
                  <a:txBody>
                    <a:bodyPr/>
                    <a:lstStyle/>
                    <a:p>
                      <a:pPr algn="l" rtl="0" fontAlgn="ctr"/>
                      <a:r>
                        <a:rPr lang="en-US" sz="700" b="1" i="0" u="none" strike="noStrike">
                          <a:solidFill>
                            <a:srgbClr val="000000"/>
                          </a:solidFill>
                          <a:effectLst/>
                          <a:latin typeface="Verdana" panose="020B0604030504040204" pitchFamily="34" charset="0"/>
                        </a:rPr>
                        <a:t>Sotilgan mahsulot tannarxi</a:t>
                      </a:r>
                    </a:p>
                  </a:txBody>
                  <a:tcPr marL="47025" marR="3135" marT="3135" marB="0" anchor="ctr">
                    <a:lnL w="635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3,560,980.42</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1,019,785.25</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1,157,693.55</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987,878.11</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1,119,673.74</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85.94%</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4,285,030.65</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92.92%</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120.33%</a:t>
                      </a:r>
                    </a:p>
                  </a:txBody>
                  <a:tcPr marL="3135" marR="3135" marT="3135" marB="0" anchor="ctr">
                    <a:lnL w="190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extLst>
                  <a:ext uri="{0D108BD9-81ED-4DB2-BD59-A6C34878D82A}">
                    <a16:rowId xmlns:a16="http://schemas.microsoft.com/office/drawing/2014/main" val="1067779959"/>
                  </a:ext>
                </a:extLst>
              </a:tr>
              <a:tr h="210894">
                <a:tc>
                  <a:txBody>
                    <a:bodyPr/>
                    <a:lstStyle/>
                    <a:p>
                      <a:pPr algn="l" rtl="0" fontAlgn="ctr"/>
                      <a:r>
                        <a:rPr lang="en-US" sz="700" b="1" i="0" u="none" strike="noStrike">
                          <a:solidFill>
                            <a:srgbClr val="000000"/>
                          </a:solidFill>
                          <a:effectLst/>
                          <a:latin typeface="Verdana" panose="020B0604030504040204" pitchFamily="34" charset="0"/>
                        </a:rPr>
                        <a:t>To'g'ridan-to'g'ri materiallar va komponentlar uchun o'zgaruvchan xarajatlar, shu jumladan:</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3,043,699.12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834,927.25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994,843.42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830,635.30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952,966.59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73.45%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3,613,372.56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78.35%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118.72%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03231344"/>
                  </a:ext>
                </a:extLst>
              </a:tr>
              <a:tr h="421790">
                <a:tc>
                  <a:txBody>
                    <a:bodyPr/>
                    <a:lstStyle/>
                    <a:p>
                      <a:pPr algn="l" rtl="0" fontAlgn="ctr"/>
                      <a:r>
                        <a:rPr lang="en-US" sz="700" b="0" i="1" u="none" strike="noStrike">
                          <a:solidFill>
                            <a:srgbClr val="000000"/>
                          </a:solidFill>
                          <a:effectLst/>
                          <a:latin typeface="Verdana" panose="020B0604030504040204" pitchFamily="34" charset="0"/>
                        </a:rPr>
                        <a:t>Import qismi</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2,578,776.64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708,154.12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857,400.06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712,892.55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816,566.31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62.23%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3,095,013.05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67.11%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120.02%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99710377"/>
                  </a:ext>
                </a:extLst>
              </a:tr>
              <a:tr h="316343">
                <a:tc>
                  <a:txBody>
                    <a:bodyPr/>
                    <a:lstStyle/>
                    <a:p>
                      <a:pPr algn="l" rtl="0" fontAlgn="ctr"/>
                      <a:r>
                        <a:rPr lang="en-US" sz="700" b="0" i="1" u="none" strike="noStrike">
                          <a:solidFill>
                            <a:srgbClr val="000000"/>
                          </a:solidFill>
                          <a:effectLst/>
                          <a:latin typeface="Verdana" panose="020B0604030504040204" pitchFamily="34" charset="0"/>
                        </a:rPr>
                        <a:t>Mahalliy qismi</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114,777.16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24,629.51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28,799.41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22,580.29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25,541.84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2.77%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101,551.04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2.20%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88.48%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50530005"/>
                  </a:ext>
                </a:extLst>
              </a:tr>
              <a:tr h="113258">
                <a:tc>
                  <a:txBody>
                    <a:bodyPr/>
                    <a:lstStyle/>
                    <a:p>
                      <a:pPr algn="l" rtl="0" fontAlgn="ctr"/>
                      <a:r>
                        <a:rPr lang="en-US" sz="700" b="0" i="1" u="none" strike="noStrike">
                          <a:solidFill>
                            <a:srgbClr val="000000"/>
                          </a:solidFill>
                          <a:effectLst/>
                          <a:latin typeface="Verdana" panose="020B0604030504040204" pitchFamily="34" charset="0"/>
                        </a:rPr>
                        <a:t>Bojxona brokerlik xarajatlari</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25,892.28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10,199.10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15,167.20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15,466.45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16,112.37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0.62%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56,945.12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1.23%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219.93%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727439586"/>
                  </a:ext>
                </a:extLst>
              </a:tr>
              <a:tr h="316343">
                <a:tc>
                  <a:txBody>
                    <a:bodyPr/>
                    <a:lstStyle/>
                    <a:p>
                      <a:pPr algn="l" rtl="0" fontAlgn="ctr"/>
                      <a:r>
                        <a:rPr lang="en-US" sz="700" b="0" i="1" u="none" strike="noStrike">
                          <a:solidFill>
                            <a:srgbClr val="000000"/>
                          </a:solidFill>
                          <a:effectLst/>
                          <a:latin typeface="Verdana" panose="020B0604030504040204" pitchFamily="34" charset="0"/>
                        </a:rPr>
                        <a:t>Transport xarajatlari</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324,253.05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91,944.52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93,476.75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79,696.02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94,746.07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7.83%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359,863.35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7.80%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110.98%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53386446"/>
                  </a:ext>
                </a:extLst>
              </a:tr>
              <a:tr h="113258">
                <a:tc>
                  <a:txBody>
                    <a:bodyPr/>
                    <a:lstStyle/>
                    <a:p>
                      <a:pPr algn="l" rtl="0" fontAlgn="ctr"/>
                      <a:r>
                        <a:rPr lang="en-US" sz="700" b="1" i="0" u="none" strike="noStrike">
                          <a:solidFill>
                            <a:srgbClr val="000000"/>
                          </a:solidFill>
                          <a:effectLst/>
                          <a:latin typeface="Verdana" panose="020B0604030504040204" pitchFamily="34" charset="0"/>
                        </a:rPr>
                        <a:t>Doimiy ishlab chiqarish xarajatlari, jumladan:</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Verdana" panose="020B0604030504040204" pitchFamily="34" charset="0"/>
                        </a:rPr>
                        <a:t>517,281.29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184,857.99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162,850.14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157,242.81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166,707.15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12.48%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671,658.08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14.56%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129.84%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29949775"/>
                  </a:ext>
                </a:extLst>
              </a:tr>
              <a:tr h="371019">
                <a:tc>
                  <a:txBody>
                    <a:bodyPr/>
                    <a:lstStyle/>
                    <a:p>
                      <a:pPr algn="l" rtl="0" fontAlgn="ctr"/>
                      <a:r>
                        <a:rPr lang="en-US" sz="700" b="0" i="0" u="none" strike="noStrike">
                          <a:solidFill>
                            <a:srgbClr val="000000"/>
                          </a:solidFill>
                          <a:effectLst/>
                          <a:latin typeface="Verdana" panose="020B0604030504040204" pitchFamily="34" charset="0"/>
                        </a:rPr>
                        <a:t>Boshqa ishlab chiqarish materiallari xarajatlari</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281,857.59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101,510.18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78,643.24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71,216.94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77,711.31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6.80%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329,081.66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7.14%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116.75%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33487634"/>
                  </a:ext>
                </a:extLst>
              </a:tr>
              <a:tr h="218705">
                <a:tc>
                  <a:txBody>
                    <a:bodyPr/>
                    <a:lstStyle/>
                    <a:p>
                      <a:pPr algn="l" rtl="0" fontAlgn="ctr"/>
                      <a:r>
                        <a:rPr lang="en-US" sz="700" b="0" i="0" u="none" strike="noStrike">
                          <a:solidFill>
                            <a:srgbClr val="000000"/>
                          </a:solidFill>
                          <a:effectLst/>
                          <a:latin typeface="Verdana" panose="020B0604030504040204" pitchFamily="34" charset="0"/>
                        </a:rPr>
                        <a:t>Ishlab chiqarish uchun mehnat xarajatlari</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102,172.34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33,214.34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42,322.27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43,695.92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46,443.21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2.47%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165,675.74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3.59%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162.15%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368656036"/>
                  </a:ext>
                </a:extLst>
              </a:tr>
              <a:tr h="335869">
                <a:tc>
                  <a:txBody>
                    <a:bodyPr/>
                    <a:lstStyle/>
                    <a:p>
                      <a:pPr algn="l" rtl="0" fontAlgn="ctr"/>
                      <a:r>
                        <a:rPr lang="en-US" sz="700" b="0" i="0" u="none" strike="noStrike">
                          <a:solidFill>
                            <a:srgbClr val="000000"/>
                          </a:solidFill>
                          <a:effectLst/>
                          <a:latin typeface="Verdana" panose="020B0604030504040204" pitchFamily="34" charset="0"/>
                        </a:rPr>
                        <a:t>Ishlab chiqarish maqsadlaridagi asosiy vositalar va nomoddiy aktivlarning amortizatsiyasi</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133,251.36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50,133.47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41,884.63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42,329.96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42,552.62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3.22%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176,900.68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3.84%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132.76%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056282972"/>
                  </a:ext>
                </a:extLst>
              </a:tr>
              <a:tr h="113258">
                <a:tc>
                  <a:txBody>
                    <a:bodyPr/>
                    <a:lstStyle/>
                    <a:p>
                      <a:pPr algn="l" rtl="0" fontAlgn="ctr"/>
                      <a:r>
                        <a:rPr lang="en-US" sz="700" b="1" i="1" u="none" strike="noStrike">
                          <a:solidFill>
                            <a:srgbClr val="000000"/>
                          </a:solidFill>
                          <a:effectLst/>
                          <a:latin typeface="Verdana" panose="020B0604030504040204" pitchFamily="34" charset="0"/>
                        </a:rPr>
                        <a:t>Yalpi daromad</a:t>
                      </a:r>
                    </a:p>
                  </a:txBody>
                  <a:tcPr marL="47025" marR="3135" marT="3135" marB="0" anchor="ctr">
                    <a:lnL w="635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582,774.95</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103,333.66</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97,228.62</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60,766.72</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65,411.02</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14.06%</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326,740.01</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7.08%</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56.07%</a:t>
                      </a:r>
                    </a:p>
                  </a:txBody>
                  <a:tcPr marL="3135" marR="3135" marT="3135" marB="0" anchor="ctr">
                    <a:lnL w="190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extLst>
                  <a:ext uri="{0D108BD9-81ED-4DB2-BD59-A6C34878D82A}">
                    <a16:rowId xmlns:a16="http://schemas.microsoft.com/office/drawing/2014/main" val="2080421919"/>
                  </a:ext>
                </a:extLst>
              </a:tr>
              <a:tr h="113258">
                <a:tc>
                  <a:txBody>
                    <a:bodyPr/>
                    <a:lstStyle/>
                    <a:p>
                      <a:pPr algn="l" rtl="0" fontAlgn="ctr"/>
                      <a:r>
                        <a:rPr lang="en-US" sz="700" b="1" i="0" u="none" strike="noStrike">
                          <a:solidFill>
                            <a:srgbClr val="000000"/>
                          </a:solidFill>
                          <a:effectLst/>
                          <a:latin typeface="Verdana" panose="020B0604030504040204" pitchFamily="34" charset="0"/>
                        </a:rPr>
                        <a:t>Davr xarajatlari</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203,040.43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35,775.86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20,370.05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21,587.16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23,831.42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4.90%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101,564.48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2.20%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50.02%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786995513"/>
                  </a:ext>
                </a:extLst>
              </a:tr>
              <a:tr h="316343">
                <a:tc>
                  <a:txBody>
                    <a:bodyPr/>
                    <a:lstStyle/>
                    <a:p>
                      <a:pPr algn="l" rtl="0" fontAlgn="ctr"/>
                      <a:r>
                        <a:rPr lang="en-US" sz="700" b="0" i="0" u="none" strike="noStrike">
                          <a:solidFill>
                            <a:srgbClr val="000000"/>
                          </a:solidFill>
                          <a:effectLst/>
                          <a:latin typeface="Verdana" panose="020B0604030504040204" pitchFamily="34" charset="0"/>
                        </a:rPr>
                        <a:t>Ma'muriy xarajatlar</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93,268.52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23,515.99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16,797.01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16,011.07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17,999.81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2.25%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74,323.87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1.61%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79.69%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89992920"/>
                  </a:ext>
                </a:extLst>
              </a:tr>
              <a:tr h="210894">
                <a:tc>
                  <a:txBody>
                    <a:bodyPr/>
                    <a:lstStyle/>
                    <a:p>
                      <a:pPr algn="l" rtl="0" fontAlgn="ctr"/>
                      <a:r>
                        <a:rPr lang="en-US" sz="700" b="0" i="0" u="none" strike="noStrike">
                          <a:solidFill>
                            <a:srgbClr val="000000"/>
                          </a:solidFill>
                          <a:effectLst/>
                          <a:latin typeface="Verdana" panose="020B0604030504040204" pitchFamily="34" charset="0"/>
                        </a:rPr>
                        <a:t>Boshqa operatsion xarajatlar</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109,771.91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12,259.87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3,573.04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5,576.08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5,831.61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2.65%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27,240.61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0.59%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24.82%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17232405"/>
                  </a:ext>
                </a:extLst>
              </a:tr>
              <a:tr h="113258">
                <a:tc>
                  <a:txBody>
                    <a:bodyPr/>
                    <a:lstStyle/>
                    <a:p>
                      <a:pPr algn="l" rtl="0" fontAlgn="ctr"/>
                      <a:r>
                        <a:rPr lang="en-US" sz="700" b="1" i="0" u="none" strike="noStrike">
                          <a:solidFill>
                            <a:srgbClr val="000000"/>
                          </a:solidFill>
                          <a:effectLst/>
                          <a:latin typeface="Verdana" panose="020B0604030504040204" pitchFamily="34" charset="0"/>
                        </a:rPr>
                        <a:t>Asosiy faoliyatdan olingan boshqa daromadlar</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61,420.11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9,928.31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3,122.11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Verdana" panose="020B0604030504040204" pitchFamily="34" charset="0"/>
                        </a:rPr>
                        <a:t>3,887.40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3,946.80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1.48%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20,884.62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0.45%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34.00%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21650391"/>
                  </a:ext>
                </a:extLst>
              </a:tr>
              <a:tr h="113258">
                <a:tc>
                  <a:txBody>
                    <a:bodyPr/>
                    <a:lstStyle/>
                    <a:p>
                      <a:pPr algn="l" rtl="0" fontAlgn="ctr"/>
                      <a:r>
                        <a:rPr lang="en-US" sz="700" b="1" i="1" u="none" strike="noStrike">
                          <a:solidFill>
                            <a:srgbClr val="000000"/>
                          </a:solidFill>
                          <a:effectLst/>
                          <a:latin typeface="Verdana" panose="020B0604030504040204" pitchFamily="34" charset="0"/>
                        </a:rPr>
                        <a:t>Operatsion foyda</a:t>
                      </a:r>
                    </a:p>
                  </a:txBody>
                  <a:tcPr marL="47025" marR="3135" marT="3135" marB="0" anchor="ctr">
                    <a:lnL w="635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a:solidFill>
                            <a:srgbClr val="000000"/>
                          </a:solidFill>
                          <a:effectLst/>
                          <a:latin typeface="Verdana" panose="020B0604030504040204" pitchFamily="34" charset="0"/>
                        </a:rPr>
                        <a:t>441,154.64</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a:solidFill>
                            <a:srgbClr val="000000"/>
                          </a:solidFill>
                          <a:effectLst/>
                          <a:latin typeface="Verdana" panose="020B0604030504040204" pitchFamily="34" charset="0"/>
                        </a:rPr>
                        <a:t>77,486.11</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a:solidFill>
                            <a:srgbClr val="000000"/>
                          </a:solidFill>
                          <a:effectLst/>
                          <a:latin typeface="Verdana" panose="020B0604030504040204" pitchFamily="34" charset="0"/>
                        </a:rPr>
                        <a:t>79,980.68</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dirty="0">
                          <a:solidFill>
                            <a:srgbClr val="000000"/>
                          </a:solidFill>
                          <a:effectLst/>
                          <a:latin typeface="Verdana" panose="020B0604030504040204" pitchFamily="34" charset="0"/>
                        </a:rPr>
                        <a:t>43,066.96</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a:solidFill>
                            <a:srgbClr val="000000"/>
                          </a:solidFill>
                          <a:effectLst/>
                          <a:latin typeface="Verdana" panose="020B0604030504040204" pitchFamily="34" charset="0"/>
                        </a:rPr>
                        <a:t>45,526.40</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10.65%</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dirty="0">
                          <a:solidFill>
                            <a:srgbClr val="000000"/>
                          </a:solidFill>
                          <a:effectLst/>
                          <a:latin typeface="Verdana" panose="020B0604030504040204" pitchFamily="34" charset="0"/>
                        </a:rPr>
                        <a:t>246,060.15</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5.34%</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55.78%</a:t>
                      </a:r>
                    </a:p>
                  </a:txBody>
                  <a:tcPr marL="3135" marR="3135" marT="3135" marB="0" anchor="ctr">
                    <a:lnL w="190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extLst>
                  <a:ext uri="{0D108BD9-81ED-4DB2-BD59-A6C34878D82A}">
                    <a16:rowId xmlns:a16="http://schemas.microsoft.com/office/drawing/2014/main" val="2832421926"/>
                  </a:ext>
                </a:extLst>
              </a:tr>
              <a:tr h="113258">
                <a:tc>
                  <a:txBody>
                    <a:bodyPr/>
                    <a:lstStyle/>
                    <a:p>
                      <a:pPr algn="l" rtl="0" fontAlgn="ctr"/>
                      <a:r>
                        <a:rPr lang="en-US" sz="700" b="1" i="0" u="none" strike="noStrike">
                          <a:solidFill>
                            <a:srgbClr val="000000"/>
                          </a:solidFill>
                          <a:effectLst/>
                          <a:latin typeface="Verdana" panose="020B0604030504040204" pitchFamily="34" charset="0"/>
                        </a:rPr>
                        <a:t>Moliyaviy faoliyat xarajatlari</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205,071.68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40,481.18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15,060.14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Verdana" panose="020B0604030504040204" pitchFamily="34" charset="0"/>
                        </a:rPr>
                        <a:t>11,109.40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a:solidFill>
                            <a:srgbClr val="000000"/>
                          </a:solidFill>
                          <a:effectLst/>
                          <a:latin typeface="Verdana" panose="020B0604030504040204" pitchFamily="34" charset="0"/>
                        </a:rPr>
                        <a:t>8,101.32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4.95%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1" i="0" u="none" strike="noStrike" dirty="0">
                          <a:solidFill>
                            <a:srgbClr val="000000"/>
                          </a:solidFill>
                          <a:effectLst/>
                          <a:latin typeface="Verdana" panose="020B0604030504040204" pitchFamily="34" charset="0"/>
                        </a:rPr>
                        <a:t>74,752.04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1.62%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36.45%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27511525"/>
                  </a:ext>
                </a:extLst>
              </a:tr>
              <a:tr h="113258">
                <a:tc>
                  <a:txBody>
                    <a:bodyPr/>
                    <a:lstStyle/>
                    <a:p>
                      <a:pPr algn="l" rtl="0" fontAlgn="ctr"/>
                      <a:r>
                        <a:rPr lang="en-US" sz="700" b="0" i="0" u="none" strike="noStrike">
                          <a:solidFill>
                            <a:srgbClr val="000000"/>
                          </a:solidFill>
                          <a:effectLst/>
                          <a:latin typeface="Verdana" panose="020B0604030504040204" pitchFamily="34" charset="0"/>
                        </a:rPr>
                        <a:t>Shu jumladan foizli xarajatlar</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86,291.56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16,338.12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7,574.88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6,043.82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3,512.45</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2.08%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33,469.27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0.73%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38.79%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38250765"/>
                  </a:ext>
                </a:extLst>
              </a:tr>
              <a:tr h="113258">
                <a:tc>
                  <a:txBody>
                    <a:bodyPr/>
                    <a:lstStyle/>
                    <a:p>
                      <a:pPr algn="l" rtl="0" fontAlgn="ctr"/>
                      <a:r>
                        <a:rPr lang="en-US" sz="700" b="0" i="0" u="none" strike="noStrike">
                          <a:solidFill>
                            <a:srgbClr val="000000"/>
                          </a:solidFill>
                          <a:effectLst/>
                          <a:latin typeface="Verdana" panose="020B0604030504040204" pitchFamily="34" charset="0"/>
                        </a:rPr>
                        <a:t>Valyuta farqlaridan kelib chiqadigan zararlar</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118,780.12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24,143.07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7,485.26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5,065.59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4,588.87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2.87%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41,282.77</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0.90%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34.76%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02338951"/>
                  </a:ext>
                </a:extLst>
              </a:tr>
              <a:tr h="113258">
                <a:tc>
                  <a:txBody>
                    <a:bodyPr/>
                    <a:lstStyle/>
                    <a:p>
                      <a:pPr algn="l" rtl="0" fontAlgn="ctr"/>
                      <a:r>
                        <a:rPr lang="en-US" sz="700" b="1" i="1" u="none" strike="noStrike">
                          <a:solidFill>
                            <a:srgbClr val="000000"/>
                          </a:solidFill>
                          <a:effectLst/>
                          <a:latin typeface="Verdana" panose="020B0604030504040204" pitchFamily="34" charset="0"/>
                        </a:rPr>
                        <a:t>Soliqlardan oldingi foyda</a:t>
                      </a:r>
                    </a:p>
                  </a:txBody>
                  <a:tcPr marL="47025" marR="3135" marT="3135" marB="0" anchor="ctr">
                    <a:lnL w="635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a:solidFill>
                            <a:srgbClr val="000000"/>
                          </a:solidFill>
                          <a:effectLst/>
                          <a:latin typeface="Verdana" panose="020B0604030504040204" pitchFamily="34" charset="0"/>
                        </a:rPr>
                        <a:t>236,082.95</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a:solidFill>
                            <a:srgbClr val="000000"/>
                          </a:solidFill>
                          <a:effectLst/>
                          <a:latin typeface="Verdana" panose="020B0604030504040204" pitchFamily="34" charset="0"/>
                        </a:rPr>
                        <a:t>37,004.93</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a:solidFill>
                            <a:srgbClr val="000000"/>
                          </a:solidFill>
                          <a:effectLst/>
                          <a:latin typeface="Verdana" panose="020B0604030504040204" pitchFamily="34" charset="0"/>
                        </a:rPr>
                        <a:t>64,920.54</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dirty="0">
                          <a:solidFill>
                            <a:srgbClr val="000000"/>
                          </a:solidFill>
                          <a:effectLst/>
                          <a:latin typeface="Verdana" panose="020B0604030504040204" pitchFamily="34" charset="0"/>
                        </a:rPr>
                        <a:t>31,957.56</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a:solidFill>
                            <a:srgbClr val="000000"/>
                          </a:solidFill>
                          <a:effectLst/>
                          <a:latin typeface="Verdana" panose="020B0604030504040204" pitchFamily="34" charset="0"/>
                        </a:rPr>
                        <a:t>37,425.09</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5.70%</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1" u="none" strike="noStrike" dirty="0">
                          <a:solidFill>
                            <a:srgbClr val="000000"/>
                          </a:solidFill>
                          <a:effectLst/>
                          <a:latin typeface="Verdana" panose="020B0604030504040204" pitchFamily="34" charset="0"/>
                        </a:rPr>
                        <a:t>171,308.11</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3.71%</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72.56%</a:t>
                      </a:r>
                    </a:p>
                  </a:txBody>
                  <a:tcPr marL="3135" marR="3135" marT="3135" marB="0" anchor="ctr">
                    <a:lnL w="190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extLst>
                  <a:ext uri="{0D108BD9-81ED-4DB2-BD59-A6C34878D82A}">
                    <a16:rowId xmlns:a16="http://schemas.microsoft.com/office/drawing/2014/main" val="3439439626"/>
                  </a:ext>
                </a:extLst>
              </a:tr>
              <a:tr h="113258">
                <a:tc>
                  <a:txBody>
                    <a:bodyPr/>
                    <a:lstStyle/>
                    <a:p>
                      <a:pPr algn="l" rtl="0" fontAlgn="ctr"/>
                      <a:r>
                        <a:rPr lang="en-US" sz="700" b="0" i="0" u="none" strike="noStrike">
                          <a:solidFill>
                            <a:srgbClr val="000000"/>
                          </a:solidFill>
                          <a:effectLst/>
                          <a:latin typeface="Verdana" panose="020B0604030504040204" pitchFamily="34" charset="0"/>
                        </a:rPr>
                        <a:t>Soliqlar</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5,951.73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5,963.46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13,888.99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9 063,13</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6,253.12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0.14%</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35,168.69</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0.81%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 </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125879532"/>
                  </a:ext>
                </a:extLst>
              </a:tr>
              <a:tr h="113258">
                <a:tc>
                  <a:txBody>
                    <a:bodyPr/>
                    <a:lstStyle/>
                    <a:p>
                      <a:pPr algn="l" rtl="0" fontAlgn="ctr"/>
                      <a:r>
                        <a:rPr lang="en-US" sz="700" b="1" i="0" u="none" strike="noStrike">
                          <a:solidFill>
                            <a:srgbClr val="000000"/>
                          </a:solidFill>
                          <a:effectLst/>
                          <a:latin typeface="Verdana" panose="020B0604030504040204" pitchFamily="34" charset="0"/>
                        </a:rPr>
                        <a:t>Sof foyda</a:t>
                      </a:r>
                    </a:p>
                  </a:txBody>
                  <a:tcPr marL="47025" marR="3135" marT="3135" marB="0" anchor="ctr">
                    <a:lnL w="635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230,131.22</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31,041.46</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51,031.55</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dirty="0">
                          <a:solidFill>
                            <a:srgbClr val="000000"/>
                          </a:solidFill>
                          <a:effectLst/>
                          <a:latin typeface="Verdana" panose="020B0604030504040204" pitchFamily="34" charset="0"/>
                        </a:rPr>
                        <a:t>22,894.43</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dirty="0">
                          <a:solidFill>
                            <a:srgbClr val="000000"/>
                          </a:solidFill>
                          <a:effectLst/>
                          <a:latin typeface="Verdana" panose="020B0604030504040204" pitchFamily="34" charset="0"/>
                        </a:rPr>
                        <a:t>31,171.97</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5.55%</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dirty="0">
                          <a:solidFill>
                            <a:srgbClr val="000000"/>
                          </a:solidFill>
                          <a:effectLst/>
                          <a:latin typeface="Verdana" panose="020B0604030504040204" pitchFamily="34" charset="0"/>
                        </a:rPr>
                        <a:t>136,139.42</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2.91%</a:t>
                      </a:r>
                    </a:p>
                  </a:txBody>
                  <a:tcPr marL="3135" marR="3135" marT="313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rtl="0" fontAlgn="ctr"/>
                      <a:r>
                        <a:rPr lang="en-US" sz="700" b="1" i="0" u="none" strike="noStrike">
                          <a:solidFill>
                            <a:srgbClr val="000000"/>
                          </a:solidFill>
                          <a:effectLst/>
                          <a:latin typeface="Verdana" panose="020B0604030504040204" pitchFamily="34" charset="0"/>
                        </a:rPr>
                        <a:t>58.29%</a:t>
                      </a:r>
                    </a:p>
                  </a:txBody>
                  <a:tcPr marL="3135" marR="3135" marT="3135" marB="0" anchor="ctr">
                    <a:lnL w="190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extLst>
                  <a:ext uri="{0D108BD9-81ED-4DB2-BD59-A6C34878D82A}">
                    <a16:rowId xmlns:a16="http://schemas.microsoft.com/office/drawing/2014/main" val="3882649043"/>
                  </a:ext>
                </a:extLst>
              </a:tr>
              <a:tr h="113258">
                <a:tc>
                  <a:txBody>
                    <a:bodyPr/>
                    <a:lstStyle/>
                    <a:p>
                      <a:pPr algn="l" rtl="0" fontAlgn="ctr"/>
                      <a:r>
                        <a:rPr lang="en-US" sz="700" b="0" i="0" u="none" strike="noStrike">
                          <a:solidFill>
                            <a:srgbClr val="000000"/>
                          </a:solidFill>
                          <a:effectLst/>
                          <a:latin typeface="Verdana" panose="020B0604030504040204" pitchFamily="34" charset="0"/>
                        </a:rPr>
                        <a:t>Rentabellik (daromadga)</a:t>
                      </a:r>
                    </a:p>
                  </a:txBody>
                  <a:tcPr marL="4702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5.6%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2.8%</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4.1%</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2.2%</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2.6%</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Arial" panose="020B0604020202020204" pitchFamily="34" charset="0"/>
                        </a:rPr>
                        <a:t> </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3.0%</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a:solidFill>
                            <a:srgbClr val="000000"/>
                          </a:solidFill>
                          <a:effectLst/>
                          <a:latin typeface="Verdana" panose="020B0604030504040204" pitchFamily="34" charset="0"/>
                        </a:rPr>
                        <a:t> </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n-US" sz="700" b="0" i="0" u="none" strike="noStrike" dirty="0">
                          <a:solidFill>
                            <a:srgbClr val="000000"/>
                          </a:solidFill>
                          <a:effectLst/>
                          <a:latin typeface="Verdana" panose="020B0604030504040204" pitchFamily="34" charset="0"/>
                        </a:rPr>
                        <a:t> </a:t>
                      </a:r>
                    </a:p>
                  </a:txBody>
                  <a:tcPr marL="3135" marR="3135" marT="31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39537313"/>
                  </a:ext>
                </a:extLst>
              </a:tr>
            </a:tbl>
          </a:graphicData>
        </a:graphic>
      </p:graphicFrame>
    </p:spTree>
    <p:extLst>
      <p:ext uri="{BB962C8B-B14F-4D97-AF65-F5344CB8AC3E}">
        <p14:creationId xmlns:p14="http://schemas.microsoft.com/office/powerpoint/2010/main" val="4292258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5809-5CFB-419F-A551-5CCFADC5A487}"/>
              </a:ext>
            </a:extLst>
          </p:cNvPr>
          <p:cNvSpPr>
            <a:spLocks noGrp="1"/>
          </p:cNvSpPr>
          <p:nvPr>
            <p:ph type="title"/>
          </p:nvPr>
        </p:nvSpPr>
        <p:spPr>
          <a:xfrm>
            <a:off x="1353660" y="291826"/>
            <a:ext cx="7482824" cy="555686"/>
          </a:xfrm>
        </p:spPr>
        <p:txBody>
          <a:bodyPr/>
          <a:lstStyle/>
          <a:p>
            <a:pPr lvl="0">
              <a:lnSpc>
                <a:spcPct val="100000"/>
              </a:lnSpc>
              <a:spcBef>
                <a:spcPts val="0"/>
              </a:spcBef>
              <a:defRPr/>
            </a:pPr>
            <a:r>
              <a:rPr lang="en-US" sz="1400" dirty="0" err="1">
                <a:solidFill>
                  <a:schemeClr val="dk1"/>
                </a:solidFill>
              </a:rPr>
              <a:t>Kompayaning</a:t>
            </a:r>
            <a:r>
              <a:rPr lang="en-US" sz="1400" dirty="0">
                <a:solidFill>
                  <a:schemeClr val="dk1"/>
                </a:solidFill>
              </a:rPr>
              <a:t> 2024</a:t>
            </a:r>
            <a:r>
              <a:rPr lang="uz-Latn-UZ" sz="1400" dirty="0">
                <a:solidFill>
                  <a:schemeClr val="dk1"/>
                </a:solidFill>
              </a:rPr>
              <a:t>-</a:t>
            </a:r>
            <a:r>
              <a:rPr lang="en-US" sz="1400" dirty="0" err="1">
                <a:solidFill>
                  <a:schemeClr val="dk1"/>
                </a:solidFill>
              </a:rPr>
              <a:t>yil</a:t>
            </a:r>
            <a:r>
              <a:rPr lang="en-US" sz="1400" dirty="0">
                <a:solidFill>
                  <a:schemeClr val="dk1"/>
                </a:solidFill>
              </a:rPr>
              <a:t> </a:t>
            </a:r>
            <a:r>
              <a:rPr lang="en-US" sz="1400" dirty="0" err="1">
                <a:solidFill>
                  <a:schemeClr val="dk1"/>
                </a:solidFill>
              </a:rPr>
              <a:t>uchun</a:t>
            </a:r>
            <a:r>
              <a:rPr lang="en-US" sz="1400" dirty="0">
                <a:solidFill>
                  <a:schemeClr val="dk1"/>
                </a:solidFill>
              </a:rPr>
              <a:t> </a:t>
            </a:r>
            <a:r>
              <a:rPr lang="en-US" sz="1400" dirty="0" err="1">
                <a:solidFill>
                  <a:schemeClr val="dk1"/>
                </a:solidFill>
              </a:rPr>
              <a:t>biznes-rejasi</a:t>
            </a:r>
            <a:r>
              <a:rPr lang="en-US" sz="1400" dirty="0">
                <a:solidFill>
                  <a:schemeClr val="dk1"/>
                </a:solidFill>
              </a:rPr>
              <a:t> (</a:t>
            </a:r>
            <a:r>
              <a:rPr lang="en-US" sz="1400" dirty="0" err="1">
                <a:solidFill>
                  <a:schemeClr val="dk1"/>
                </a:solidFill>
              </a:rPr>
              <a:t>buxgalteriya</a:t>
            </a:r>
            <a:r>
              <a:rPr lang="en-US" sz="1400" dirty="0">
                <a:solidFill>
                  <a:schemeClr val="dk1"/>
                </a:solidFill>
              </a:rPr>
              <a:t> </a:t>
            </a:r>
            <a:r>
              <a:rPr lang="en-US" sz="1400" dirty="0" err="1">
                <a:solidFill>
                  <a:schemeClr val="dk1"/>
                </a:solidFill>
              </a:rPr>
              <a:t>hisobining</a:t>
            </a:r>
            <a:r>
              <a:rPr lang="en-US" sz="1400" dirty="0">
                <a:solidFill>
                  <a:schemeClr val="dk1"/>
                </a:solidFill>
              </a:rPr>
              <a:t> </a:t>
            </a:r>
            <a:r>
              <a:rPr lang="en-US" sz="1400" dirty="0" err="1">
                <a:solidFill>
                  <a:schemeClr val="dk1"/>
                </a:solidFill>
              </a:rPr>
              <a:t>milliy</a:t>
            </a:r>
            <a:r>
              <a:rPr lang="en-US" sz="1400" dirty="0">
                <a:solidFill>
                  <a:schemeClr val="dk1"/>
                </a:solidFill>
              </a:rPr>
              <a:t> </a:t>
            </a:r>
            <a:r>
              <a:rPr lang="en-US" sz="1400" dirty="0" err="1">
                <a:solidFill>
                  <a:schemeClr val="dk1"/>
                </a:solidFill>
              </a:rPr>
              <a:t>standartlari</a:t>
            </a:r>
            <a:r>
              <a:rPr lang="en-US" sz="1400" dirty="0">
                <a:solidFill>
                  <a:schemeClr val="dk1"/>
                </a:solidFill>
              </a:rPr>
              <a:t>  </a:t>
            </a:r>
            <a:r>
              <a:rPr lang="en-US" sz="1400" dirty="0" err="1">
                <a:solidFill>
                  <a:schemeClr val="dk1"/>
                </a:solidFill>
              </a:rPr>
              <a:t>asosida</a:t>
            </a:r>
            <a:r>
              <a:rPr lang="en-US" sz="1400" dirty="0">
                <a:solidFill>
                  <a:schemeClr val="dk1"/>
                </a:solidFill>
              </a:rPr>
              <a:t>)</a:t>
            </a:r>
            <a:endParaRPr lang="en-US" sz="1400" dirty="0">
              <a:ea typeface="Calibri" panose="020F0502020204030204" pitchFamily="34" charset="0"/>
            </a:endParaRPr>
          </a:p>
        </p:txBody>
      </p:sp>
      <p:sp>
        <p:nvSpPr>
          <p:cNvPr id="4" name="Slide Number Placeholder 3">
            <a:extLst>
              <a:ext uri="{FF2B5EF4-FFF2-40B4-BE49-F238E27FC236}">
                <a16:creationId xmlns:a16="http://schemas.microsoft.com/office/drawing/2014/main" id="{426A9831-8116-4B89-92DD-98C805C3630E}"/>
              </a:ext>
            </a:extLst>
          </p:cNvPr>
          <p:cNvSpPr>
            <a:spLocks noGrp="1"/>
          </p:cNvSpPr>
          <p:nvPr>
            <p:ph type="sldNum" sz="quarter" idx="12"/>
          </p:nvPr>
        </p:nvSpPr>
        <p:spPr/>
        <p:txBody>
          <a:bodyPr/>
          <a:lstStyle/>
          <a:p>
            <a:fld id="{1354BD52-9AEB-47A1-BEEE-8060037B36A9}" type="slidenum">
              <a:rPr lang="en-US" smtClean="0"/>
              <a:t>3</a:t>
            </a:fld>
            <a:endParaRPr lang="en-US" dirty="0"/>
          </a:p>
        </p:txBody>
      </p:sp>
      <p:sp>
        <p:nvSpPr>
          <p:cNvPr id="3" name="Rectangle 1">
            <a:extLst>
              <a:ext uri="{FF2B5EF4-FFF2-40B4-BE49-F238E27FC236}">
                <a16:creationId xmlns:a16="http://schemas.microsoft.com/office/drawing/2014/main" id="{44B8BFA8-6BE0-42CA-873A-5DA5CF5215E3}"/>
              </a:ext>
            </a:extLst>
          </p:cNvPr>
          <p:cNvSpPr>
            <a:spLocks noChangeArrowheads="1"/>
          </p:cNvSpPr>
          <p:nvPr/>
        </p:nvSpPr>
        <p:spPr bwMode="auto">
          <a:xfrm>
            <a:off x="0" y="-27699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D4EB6E8E-EC30-4D9D-A5BC-A67A22BD66BF}"/>
              </a:ext>
            </a:extLst>
          </p:cNvPr>
          <p:cNvGraphicFramePr>
            <a:graphicFrameLocks noGrp="1"/>
          </p:cNvGraphicFramePr>
          <p:nvPr>
            <p:extLst/>
          </p:nvPr>
        </p:nvGraphicFramePr>
        <p:xfrm>
          <a:off x="328934" y="992573"/>
          <a:ext cx="8486131" cy="4872854"/>
        </p:xfrm>
        <a:graphic>
          <a:graphicData uri="http://schemas.openxmlformats.org/drawingml/2006/table">
            <a:tbl>
              <a:tblPr/>
              <a:tblGrid>
                <a:gridCol w="2807911">
                  <a:extLst>
                    <a:ext uri="{9D8B030D-6E8A-4147-A177-3AD203B41FA5}">
                      <a16:colId xmlns:a16="http://schemas.microsoft.com/office/drawing/2014/main" val="3976207473"/>
                    </a:ext>
                  </a:extLst>
                </a:gridCol>
                <a:gridCol w="1135644">
                  <a:extLst>
                    <a:ext uri="{9D8B030D-6E8A-4147-A177-3AD203B41FA5}">
                      <a16:colId xmlns:a16="http://schemas.microsoft.com/office/drawing/2014/main" val="3534542249"/>
                    </a:ext>
                  </a:extLst>
                </a:gridCol>
                <a:gridCol w="1135644">
                  <a:extLst>
                    <a:ext uri="{9D8B030D-6E8A-4147-A177-3AD203B41FA5}">
                      <a16:colId xmlns:a16="http://schemas.microsoft.com/office/drawing/2014/main" val="2672812830"/>
                    </a:ext>
                  </a:extLst>
                </a:gridCol>
                <a:gridCol w="1135644">
                  <a:extLst>
                    <a:ext uri="{9D8B030D-6E8A-4147-A177-3AD203B41FA5}">
                      <a16:colId xmlns:a16="http://schemas.microsoft.com/office/drawing/2014/main" val="3298718860"/>
                    </a:ext>
                  </a:extLst>
                </a:gridCol>
                <a:gridCol w="1135644">
                  <a:extLst>
                    <a:ext uri="{9D8B030D-6E8A-4147-A177-3AD203B41FA5}">
                      <a16:colId xmlns:a16="http://schemas.microsoft.com/office/drawing/2014/main" val="2266346141"/>
                    </a:ext>
                  </a:extLst>
                </a:gridCol>
                <a:gridCol w="1135644">
                  <a:extLst>
                    <a:ext uri="{9D8B030D-6E8A-4147-A177-3AD203B41FA5}">
                      <a16:colId xmlns:a16="http://schemas.microsoft.com/office/drawing/2014/main" val="1618583434"/>
                    </a:ext>
                  </a:extLst>
                </a:gridCol>
              </a:tblGrid>
              <a:tr h="221169">
                <a:tc>
                  <a:txBody>
                    <a:bodyPr/>
                    <a:lstStyle/>
                    <a:p>
                      <a:pPr algn="l" fontAlgn="b"/>
                      <a:endParaRPr lang="en-US" sz="900" b="0" i="0" u="none" strike="noStrike">
                        <a:solidFill>
                          <a:srgbClr val="000000"/>
                        </a:solidFill>
                        <a:effectLst/>
                        <a:latin typeface="Verdana" panose="020B0604030504040204" pitchFamily="34" charset="0"/>
                      </a:endParaRPr>
                    </a:p>
                  </a:txBody>
                  <a:tcPr marL="5799" marR="5799" marT="5799" marB="0" anchor="b">
                    <a:lnL>
                      <a:noFill/>
                    </a:lnL>
                    <a:lnR>
                      <a:noFill/>
                    </a:lnR>
                    <a:lnT>
                      <a:noFill/>
                    </a:lnT>
                    <a:lnB w="6350" cap="flat" cmpd="sng" algn="ctr">
                      <a:solidFill>
                        <a:srgbClr val="80808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Verdana" panose="020B0604030504040204" pitchFamily="34" charset="0"/>
                      </a:endParaRPr>
                    </a:p>
                  </a:txBody>
                  <a:tcPr marL="5799" marR="5799" marT="5799" marB="0" anchor="b">
                    <a:lnL>
                      <a:noFill/>
                    </a:lnL>
                    <a:lnR>
                      <a:noFill/>
                    </a:lnR>
                    <a:lnT>
                      <a:noFill/>
                    </a:lnT>
                    <a:lnB w="6350" cap="flat" cmpd="sng" algn="ctr">
                      <a:solidFill>
                        <a:srgbClr val="80808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Verdana" panose="020B0604030504040204" pitchFamily="34" charset="0"/>
                      </a:endParaRPr>
                    </a:p>
                  </a:txBody>
                  <a:tcPr marL="5799" marR="5799" marT="5799" marB="0" anchor="b">
                    <a:lnL>
                      <a:noFill/>
                    </a:lnL>
                    <a:lnR>
                      <a:noFill/>
                    </a:lnR>
                    <a:lnT>
                      <a:noFill/>
                    </a:lnT>
                    <a:lnB w="6350" cap="flat" cmpd="sng" algn="ctr">
                      <a:solidFill>
                        <a:srgbClr val="80808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Verdana" panose="020B0604030504040204" pitchFamily="34" charset="0"/>
                      </a:endParaRPr>
                    </a:p>
                  </a:txBody>
                  <a:tcPr marL="5799" marR="5799" marT="5799" marB="0" anchor="b">
                    <a:lnL>
                      <a:noFill/>
                    </a:lnL>
                    <a:lnR>
                      <a:noFill/>
                    </a:lnR>
                    <a:lnT>
                      <a:noFill/>
                    </a:lnT>
                    <a:lnB w="6350" cap="flat" cmpd="sng" algn="ctr">
                      <a:solidFill>
                        <a:srgbClr val="80808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Verdana" panose="020B0604030504040204" pitchFamily="34" charset="0"/>
                      </a:endParaRPr>
                    </a:p>
                  </a:txBody>
                  <a:tcPr marL="5799" marR="5799" marT="5799" marB="0" anchor="b">
                    <a:lnL>
                      <a:noFill/>
                    </a:lnL>
                    <a:lnR>
                      <a:noFill/>
                    </a:lnR>
                    <a:lnT>
                      <a:noFill/>
                    </a:lnT>
                    <a:lnB w="6350" cap="flat" cmpd="sng" algn="ctr">
                      <a:solidFill>
                        <a:srgbClr val="808080"/>
                      </a:solidFill>
                      <a:prstDash val="solid"/>
                      <a:round/>
                      <a:headEnd type="none" w="med" len="med"/>
                      <a:tailEnd type="none" w="med" len="med"/>
                    </a:lnB>
                  </a:tcPr>
                </a:tc>
                <a:tc>
                  <a:txBody>
                    <a:bodyPr/>
                    <a:lstStyle/>
                    <a:p>
                      <a:pPr algn="ctr" fontAlgn="b"/>
                      <a:r>
                        <a:rPr lang="en-US" sz="1100" b="1" i="1" u="none" strike="noStrike" dirty="0" err="1">
                          <a:solidFill>
                            <a:schemeClr val="tx1"/>
                          </a:solidFill>
                          <a:effectLst/>
                          <a:latin typeface="Calibri" panose="020F0502020204030204" pitchFamily="34" charset="0"/>
                        </a:rPr>
                        <a:t>mln.sum</a:t>
                      </a:r>
                      <a:endParaRPr lang="en-US" sz="1100" b="1" i="1" u="none" strike="noStrike" dirty="0">
                        <a:solidFill>
                          <a:schemeClr val="tx1"/>
                        </a:solidFill>
                        <a:effectLst/>
                        <a:latin typeface="Calibri" panose="020F0502020204030204" pitchFamily="34" charset="0"/>
                      </a:endParaRPr>
                    </a:p>
                  </a:txBody>
                  <a:tcPr marL="5799" marR="5799" marT="5799" marB="0" anchor="b">
                    <a:lnL>
                      <a:noFill/>
                    </a:lnL>
                    <a:lnR>
                      <a:noFill/>
                    </a:lnR>
                    <a:lnT>
                      <a:noFill/>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324962550"/>
                  </a:ext>
                </a:extLst>
              </a:tr>
              <a:tr h="214035">
                <a:tc rowSpan="2">
                  <a:txBody>
                    <a:bodyPr/>
                    <a:lstStyle/>
                    <a:p>
                      <a:pPr algn="ctr" rtl="0" fontAlgn="ctr"/>
                      <a:r>
                        <a:rPr lang="en-US" sz="900" b="1" i="0" u="none" strike="noStrike">
                          <a:solidFill>
                            <a:srgbClr val="000000"/>
                          </a:solidFill>
                          <a:effectLst/>
                          <a:latin typeface="Verdana" panose="020B0604030504040204" pitchFamily="34" charset="0"/>
                        </a:rPr>
                        <a:t>Tavsifi</a:t>
                      </a:r>
                    </a:p>
                  </a:txBody>
                  <a:tcPr marL="5799" marR="5799" marT="5799" marB="0" anchor="ctr">
                    <a:lnL w="6350" cap="flat" cmpd="sng" algn="ctr">
                      <a:solidFill>
                        <a:srgbClr val="808080"/>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8EA9DB"/>
                    </a:solidFill>
                  </a:tcPr>
                </a:tc>
                <a:tc gridSpan="2">
                  <a:txBody>
                    <a:bodyPr/>
                    <a:lstStyle/>
                    <a:p>
                      <a:pPr algn="ctr" rtl="0" fontAlgn="ctr"/>
                      <a:r>
                        <a:rPr lang="en-US" sz="900" b="1" i="0" u="none" strike="noStrike">
                          <a:solidFill>
                            <a:srgbClr val="000000"/>
                          </a:solidFill>
                          <a:effectLst/>
                          <a:latin typeface="Verdana" panose="020B0604030504040204" pitchFamily="34" charset="0"/>
                        </a:rPr>
                        <a:t>2023 yil</a:t>
                      </a:r>
                    </a:p>
                  </a:txBody>
                  <a:tcPr marL="5799" marR="5799" marT="5799"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80808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hMerge="1">
                  <a:txBody>
                    <a:bodyPr/>
                    <a:lstStyle/>
                    <a:p>
                      <a:endParaRPr lang="en-US"/>
                    </a:p>
                  </a:txBody>
                  <a:tcPr/>
                </a:tc>
                <a:tc>
                  <a:txBody>
                    <a:bodyPr/>
                    <a:lstStyle/>
                    <a:p>
                      <a:pPr algn="ctr" rtl="0" fontAlgn="ctr"/>
                      <a:r>
                        <a:rPr lang="en-US" sz="900" b="1" i="0" u="none" strike="noStrike">
                          <a:solidFill>
                            <a:srgbClr val="000000"/>
                          </a:solidFill>
                          <a:effectLst/>
                          <a:latin typeface="Verdana" panose="020B0604030504040204" pitchFamily="34" charset="0"/>
                        </a:rPr>
                        <a:t>2024 yil</a:t>
                      </a:r>
                    </a:p>
                  </a:txBody>
                  <a:tcPr marL="5799" marR="5799" marT="5799"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8EA9DB"/>
                    </a:solidFill>
                  </a:tcPr>
                </a:tc>
                <a:tc gridSpan="2">
                  <a:txBody>
                    <a:bodyPr/>
                    <a:lstStyle/>
                    <a:p>
                      <a:pPr algn="ctr" rtl="0" fontAlgn="ctr"/>
                      <a:r>
                        <a:rPr lang="en-US" sz="900" b="1" i="0" u="none" strike="noStrike">
                          <a:solidFill>
                            <a:srgbClr val="000000"/>
                          </a:solidFill>
                          <a:effectLst/>
                          <a:latin typeface="Verdana" panose="020B0604030504040204" pitchFamily="34" charset="0"/>
                        </a:rPr>
                        <a:t>Og'ishlar%</a:t>
                      </a:r>
                    </a:p>
                  </a:txBody>
                  <a:tcPr marL="5799" marR="5799" marT="5799" marB="0" anchor="ctr">
                    <a:lnL w="19050" cap="flat" cmpd="sng" algn="ctr">
                      <a:solidFill>
                        <a:srgbClr val="FFFFFF"/>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8EA9DB"/>
                    </a:solidFill>
                  </a:tcPr>
                </a:tc>
                <a:tc hMerge="1">
                  <a:txBody>
                    <a:bodyPr/>
                    <a:lstStyle/>
                    <a:p>
                      <a:endParaRPr lang="en-US"/>
                    </a:p>
                  </a:txBody>
                  <a:tcPr/>
                </a:tc>
                <a:extLst>
                  <a:ext uri="{0D108BD9-81ED-4DB2-BD59-A6C34878D82A}">
                    <a16:rowId xmlns:a16="http://schemas.microsoft.com/office/drawing/2014/main" val="408646595"/>
                  </a:ext>
                </a:extLst>
              </a:tr>
              <a:tr h="392397">
                <a:tc vMerge="1">
                  <a:txBody>
                    <a:bodyPr/>
                    <a:lstStyle/>
                    <a:p>
                      <a:endParaRPr lang="en-US"/>
                    </a:p>
                  </a:txBody>
                  <a:tcPr/>
                </a:tc>
                <a:tc>
                  <a:txBody>
                    <a:bodyPr/>
                    <a:lstStyle/>
                    <a:p>
                      <a:pPr algn="ctr" rtl="0" fontAlgn="ctr"/>
                      <a:r>
                        <a:rPr lang="en-US" sz="900" b="1" i="0" u="none" strike="noStrike">
                          <a:solidFill>
                            <a:srgbClr val="000000"/>
                          </a:solidFill>
                          <a:effectLst/>
                          <a:latin typeface="Verdana" panose="020B0604030504040204" pitchFamily="34" charset="0"/>
                        </a:rPr>
                        <a:t>Biznes-Plan</a:t>
                      </a:r>
                    </a:p>
                  </a:txBody>
                  <a:tcPr marL="5799" marR="5799" marT="5799"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8EA9DB"/>
                    </a:solidFill>
                  </a:tcPr>
                </a:tc>
                <a:tc>
                  <a:txBody>
                    <a:bodyPr/>
                    <a:lstStyle/>
                    <a:p>
                      <a:pPr algn="ctr" rtl="0" fontAlgn="ctr"/>
                      <a:r>
                        <a:rPr lang="en-US" sz="900" b="1" i="0" u="none" strike="noStrike">
                          <a:solidFill>
                            <a:srgbClr val="000000"/>
                          </a:solidFill>
                          <a:effectLst/>
                          <a:latin typeface="Verdana" panose="020B0604030504040204" pitchFamily="34" charset="0"/>
                        </a:rPr>
                        <a:t>Fact</a:t>
                      </a:r>
                    </a:p>
                  </a:txBody>
                  <a:tcPr marL="5799" marR="5799" marT="5799"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8EA9DB"/>
                    </a:solidFill>
                  </a:tcPr>
                </a:tc>
                <a:tc>
                  <a:txBody>
                    <a:bodyPr/>
                    <a:lstStyle/>
                    <a:p>
                      <a:pPr algn="ctr" rtl="0" fontAlgn="ctr"/>
                      <a:r>
                        <a:rPr lang="en-US" sz="900" b="1" i="0" u="none" strike="noStrike">
                          <a:solidFill>
                            <a:srgbClr val="000000"/>
                          </a:solidFill>
                          <a:effectLst/>
                          <a:latin typeface="Verdana" panose="020B0604030504040204" pitchFamily="34" charset="0"/>
                        </a:rPr>
                        <a:t>Biznes-Plan</a:t>
                      </a:r>
                    </a:p>
                  </a:txBody>
                  <a:tcPr marL="5799" marR="5799" marT="5799"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8EA9DB"/>
                    </a:solidFill>
                  </a:tcPr>
                </a:tc>
                <a:tc>
                  <a:txBody>
                    <a:bodyPr/>
                    <a:lstStyle/>
                    <a:p>
                      <a:pPr algn="ctr" rtl="0" fontAlgn="ctr"/>
                      <a:r>
                        <a:rPr lang="en-US" sz="900" b="1" i="0" u="none" strike="noStrike">
                          <a:solidFill>
                            <a:srgbClr val="000000"/>
                          </a:solidFill>
                          <a:effectLst/>
                          <a:latin typeface="Verdana" panose="020B0604030504040204" pitchFamily="34" charset="0"/>
                        </a:rPr>
                        <a:t>Biznes-rejaga muvofiq</a:t>
                      </a:r>
                    </a:p>
                  </a:txBody>
                  <a:tcPr marL="5799" marR="5799" marT="5799"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8EA9DB"/>
                    </a:solidFill>
                  </a:tcPr>
                </a:tc>
                <a:tc>
                  <a:txBody>
                    <a:bodyPr/>
                    <a:lstStyle/>
                    <a:p>
                      <a:pPr algn="ctr" rtl="0" fontAlgn="ctr"/>
                      <a:r>
                        <a:rPr lang="en-US" sz="900" b="1" i="0" u="none" strike="noStrike">
                          <a:solidFill>
                            <a:srgbClr val="000000"/>
                          </a:solidFill>
                          <a:effectLst/>
                          <a:latin typeface="Verdana" panose="020B0604030504040204" pitchFamily="34" charset="0"/>
                        </a:rPr>
                        <a:t>Kutilgan</a:t>
                      </a:r>
                    </a:p>
                  </a:txBody>
                  <a:tcPr marL="5799" marR="5799" marT="5799" marB="0" anchor="ctr">
                    <a:lnL w="19050" cap="flat" cmpd="sng" algn="ctr">
                      <a:solidFill>
                        <a:srgbClr val="FFFFFF"/>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8EA9DB"/>
                    </a:solidFill>
                  </a:tcPr>
                </a:tc>
                <a:extLst>
                  <a:ext uri="{0D108BD9-81ED-4DB2-BD59-A6C34878D82A}">
                    <a16:rowId xmlns:a16="http://schemas.microsoft.com/office/drawing/2014/main" val="668531165"/>
                  </a:ext>
                </a:extLst>
              </a:tr>
              <a:tr h="206900">
                <a:tc>
                  <a:txBody>
                    <a:bodyPr/>
                    <a:lstStyle/>
                    <a:p>
                      <a:pPr algn="l" rtl="0" fontAlgn="t"/>
                      <a:r>
                        <a:rPr lang="en-US" sz="900" b="1" i="0" u="none" strike="noStrike">
                          <a:solidFill>
                            <a:srgbClr val="000000"/>
                          </a:solidFill>
                          <a:effectLst/>
                          <a:latin typeface="Verdana" panose="020B0604030504040204" pitchFamily="34" charset="0"/>
                        </a:rPr>
                        <a:t>Sotishdan tushgan daromad</a:t>
                      </a:r>
                    </a:p>
                  </a:txBody>
                  <a:tcPr marL="86986"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4,262,133.49</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4,143,755.37</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4,611,770.66</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108%</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111%</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411025175"/>
                  </a:ext>
                </a:extLst>
              </a:tr>
              <a:tr h="206900">
                <a:tc>
                  <a:txBody>
                    <a:bodyPr/>
                    <a:lstStyle/>
                    <a:p>
                      <a:pPr algn="l" rtl="0" fontAlgn="t"/>
                      <a:r>
                        <a:rPr lang="en-US" sz="900" b="1" i="0" u="none" strike="noStrike">
                          <a:solidFill>
                            <a:srgbClr val="000000"/>
                          </a:solidFill>
                          <a:effectLst/>
                          <a:latin typeface="Verdana" panose="020B0604030504040204" pitchFamily="34" charset="0"/>
                        </a:rPr>
                        <a:t>Sotilgan mahsulot tannarxi</a:t>
                      </a:r>
                    </a:p>
                  </a:txBody>
                  <a:tcPr marL="86986"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3,906,939.42</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3,560,980.42</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4,285,030.65</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110%</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120%</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3215715"/>
                  </a:ext>
                </a:extLst>
              </a:tr>
              <a:tr h="206900">
                <a:tc>
                  <a:txBody>
                    <a:bodyPr/>
                    <a:lstStyle/>
                    <a:p>
                      <a:pPr algn="r" rtl="0" fontAlgn="t"/>
                      <a:r>
                        <a:rPr lang="en-US" sz="900" b="0" i="1" u="none" strike="noStrike">
                          <a:solidFill>
                            <a:srgbClr val="000000"/>
                          </a:solidFill>
                          <a:effectLst/>
                          <a:latin typeface="Verdana" panose="020B0604030504040204" pitchFamily="34" charset="0"/>
                        </a:rPr>
                        <a:t>sotishning %</a:t>
                      </a:r>
                    </a:p>
                  </a:txBody>
                  <a:tcPr marL="5799" marR="86986"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91.67%</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85.94%</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92.92%</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29366736"/>
                  </a:ext>
                </a:extLst>
              </a:tr>
              <a:tr h="206900">
                <a:tc>
                  <a:txBody>
                    <a:bodyPr/>
                    <a:lstStyle/>
                    <a:p>
                      <a:pPr algn="l" rtl="0" fontAlgn="ctr"/>
                      <a:r>
                        <a:rPr lang="en-US" sz="900" b="1" i="0" u="none" strike="noStrike">
                          <a:solidFill>
                            <a:srgbClr val="000000"/>
                          </a:solidFill>
                          <a:effectLst/>
                          <a:latin typeface="Verdana" panose="020B0604030504040204" pitchFamily="34" charset="0"/>
                        </a:rPr>
                        <a:t>Davr xarajatlari</a:t>
                      </a:r>
                    </a:p>
                  </a:txBody>
                  <a:tcPr marL="86986" marR="5799" marT="5799" marB="0" anchor="ctr">
                    <a:lnL w="6350" cap="flat" cmpd="sng" algn="ctr">
                      <a:solidFill>
                        <a:srgbClr val="BFBFBF"/>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110,832.16</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203,040.43</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101,564.48</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92%</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50%</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784539646"/>
                  </a:ext>
                </a:extLst>
              </a:tr>
              <a:tr h="206900">
                <a:tc>
                  <a:txBody>
                    <a:bodyPr/>
                    <a:lstStyle/>
                    <a:p>
                      <a:pPr algn="r" rtl="0" fontAlgn="t"/>
                      <a:r>
                        <a:rPr lang="en-US" sz="900" b="0" i="1" u="none" strike="noStrike">
                          <a:solidFill>
                            <a:srgbClr val="000000"/>
                          </a:solidFill>
                          <a:effectLst/>
                          <a:latin typeface="Verdana" panose="020B0604030504040204" pitchFamily="34" charset="0"/>
                        </a:rPr>
                        <a:t>sotishning %</a:t>
                      </a:r>
                    </a:p>
                  </a:txBody>
                  <a:tcPr marL="5799" marR="86986"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2.60%</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4.90%</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2.20%</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511327338"/>
                  </a:ext>
                </a:extLst>
              </a:tr>
              <a:tr h="206900">
                <a:tc>
                  <a:txBody>
                    <a:bodyPr/>
                    <a:lstStyle/>
                    <a:p>
                      <a:pPr algn="l" rtl="0" fontAlgn="t"/>
                      <a:r>
                        <a:rPr lang="en-US" sz="900" b="0" i="0" u="none" strike="noStrike">
                          <a:solidFill>
                            <a:srgbClr val="000000"/>
                          </a:solidFill>
                          <a:effectLst/>
                          <a:latin typeface="Verdana" panose="020B0604030504040204" pitchFamily="34" charset="0"/>
                        </a:rPr>
                        <a:t>Sotish xarajatlari</a:t>
                      </a:r>
                    </a:p>
                  </a:txBody>
                  <a:tcPr marL="86986"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0</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0</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0</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1"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1"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912646095"/>
                  </a:ext>
                </a:extLst>
              </a:tr>
              <a:tr h="206900">
                <a:tc>
                  <a:txBody>
                    <a:bodyPr/>
                    <a:lstStyle/>
                    <a:p>
                      <a:pPr algn="r" rtl="0" fontAlgn="t"/>
                      <a:r>
                        <a:rPr lang="en-US" sz="900" b="0" i="1" u="none" strike="noStrike">
                          <a:solidFill>
                            <a:srgbClr val="000000"/>
                          </a:solidFill>
                          <a:effectLst/>
                          <a:latin typeface="Verdana" panose="020B0604030504040204" pitchFamily="34" charset="0"/>
                        </a:rPr>
                        <a:t>sotishning %</a:t>
                      </a:r>
                    </a:p>
                  </a:txBody>
                  <a:tcPr marL="5799" marR="86986"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0.00%</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0.00%</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0.00%</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76096953"/>
                  </a:ext>
                </a:extLst>
              </a:tr>
              <a:tr h="206900">
                <a:tc>
                  <a:txBody>
                    <a:bodyPr/>
                    <a:lstStyle/>
                    <a:p>
                      <a:pPr algn="l" rtl="0" fontAlgn="t"/>
                      <a:r>
                        <a:rPr lang="en-US" sz="900" b="0" i="0" u="none" strike="noStrike">
                          <a:solidFill>
                            <a:srgbClr val="000000"/>
                          </a:solidFill>
                          <a:effectLst/>
                          <a:latin typeface="Verdana" panose="020B0604030504040204" pitchFamily="34" charset="0"/>
                        </a:rPr>
                        <a:t>Ma'muriy xarajatlar</a:t>
                      </a:r>
                    </a:p>
                  </a:txBody>
                  <a:tcPr marL="86986"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82,857.27</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93,268.52</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74,323.87</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Verdana" panose="020B0604030504040204" pitchFamily="34" charset="0"/>
                        </a:rPr>
                        <a:t>90%</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Verdana" panose="020B0604030504040204" pitchFamily="34" charset="0"/>
                        </a:rPr>
                        <a:t>80%</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533549386"/>
                  </a:ext>
                </a:extLst>
              </a:tr>
              <a:tr h="206900">
                <a:tc>
                  <a:txBody>
                    <a:bodyPr/>
                    <a:lstStyle/>
                    <a:p>
                      <a:pPr algn="r" rtl="0" fontAlgn="t"/>
                      <a:r>
                        <a:rPr lang="en-US" sz="900" b="0" i="1" u="none" strike="noStrike">
                          <a:solidFill>
                            <a:srgbClr val="000000"/>
                          </a:solidFill>
                          <a:effectLst/>
                          <a:latin typeface="Verdana" panose="020B0604030504040204" pitchFamily="34" charset="0"/>
                        </a:rPr>
                        <a:t>sotishning %</a:t>
                      </a:r>
                    </a:p>
                  </a:txBody>
                  <a:tcPr marL="5799" marR="86986"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1.94%</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2.25%</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1.61%</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729504117"/>
                  </a:ext>
                </a:extLst>
              </a:tr>
              <a:tr h="206900">
                <a:tc>
                  <a:txBody>
                    <a:bodyPr/>
                    <a:lstStyle/>
                    <a:p>
                      <a:pPr algn="l" rtl="0" fontAlgn="t"/>
                      <a:r>
                        <a:rPr lang="en-US" sz="900" b="0" i="0" u="none" strike="noStrike">
                          <a:solidFill>
                            <a:srgbClr val="000000"/>
                          </a:solidFill>
                          <a:effectLst/>
                          <a:latin typeface="Verdana" panose="020B0604030504040204" pitchFamily="34" charset="0"/>
                        </a:rPr>
                        <a:t>Boshqa operatsion xarajatlar</a:t>
                      </a:r>
                    </a:p>
                  </a:txBody>
                  <a:tcPr marL="86986"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27,974.88</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109,771.91</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27,240.61</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Verdana" panose="020B0604030504040204" pitchFamily="34" charset="0"/>
                        </a:rPr>
                        <a:t>97%</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Verdana" panose="020B0604030504040204" pitchFamily="34" charset="0"/>
                        </a:rPr>
                        <a:t>25%</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76355396"/>
                  </a:ext>
                </a:extLst>
              </a:tr>
              <a:tr h="206900">
                <a:tc>
                  <a:txBody>
                    <a:bodyPr/>
                    <a:lstStyle/>
                    <a:p>
                      <a:pPr algn="r" rtl="0" fontAlgn="t"/>
                      <a:r>
                        <a:rPr lang="en-US" sz="900" b="0" i="1" u="none" strike="noStrike">
                          <a:solidFill>
                            <a:srgbClr val="000000"/>
                          </a:solidFill>
                          <a:effectLst/>
                          <a:latin typeface="Verdana" panose="020B0604030504040204" pitchFamily="34" charset="0"/>
                        </a:rPr>
                        <a:t>sotishning %</a:t>
                      </a:r>
                    </a:p>
                  </a:txBody>
                  <a:tcPr marL="5799" marR="86986"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0.66%</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2.65%</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0.59%</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105607659"/>
                  </a:ext>
                </a:extLst>
              </a:tr>
              <a:tr h="385263">
                <a:tc>
                  <a:txBody>
                    <a:bodyPr/>
                    <a:lstStyle/>
                    <a:p>
                      <a:pPr algn="l" rtl="0" fontAlgn="t"/>
                      <a:r>
                        <a:rPr lang="en-US" sz="900" b="0" i="0" u="none" strike="noStrike">
                          <a:solidFill>
                            <a:srgbClr val="000000"/>
                          </a:solidFill>
                          <a:effectLst/>
                          <a:latin typeface="Verdana" panose="020B0604030504040204" pitchFamily="34" charset="0"/>
                        </a:rPr>
                        <a:t>Asosiy faoliyatdan olingan boshqa daromadlar</a:t>
                      </a:r>
                    </a:p>
                  </a:txBody>
                  <a:tcPr marL="86986"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Verdana" panose="020B0604030504040204" pitchFamily="34" charset="0"/>
                        </a:rPr>
                        <a:t>15,957.82</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Verdana" panose="020B0604030504040204" pitchFamily="34" charset="0"/>
                        </a:rPr>
                        <a:t>61,420.11</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Verdana" panose="020B0604030504040204" pitchFamily="34" charset="0"/>
                        </a:rPr>
                        <a:t>20,884.62</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Verdana" panose="020B0604030504040204" pitchFamily="34" charset="0"/>
                        </a:rPr>
                        <a:t>131%</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Verdana" panose="020B0604030504040204" pitchFamily="34" charset="0"/>
                        </a:rPr>
                        <a:t>34%</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81341429"/>
                  </a:ext>
                </a:extLst>
              </a:tr>
              <a:tr h="206900">
                <a:tc>
                  <a:txBody>
                    <a:bodyPr/>
                    <a:lstStyle/>
                    <a:p>
                      <a:pPr algn="r" rtl="0" fontAlgn="t"/>
                      <a:r>
                        <a:rPr lang="en-US" sz="900" b="0" i="1" u="none" strike="noStrike">
                          <a:solidFill>
                            <a:srgbClr val="000000"/>
                          </a:solidFill>
                          <a:effectLst/>
                          <a:latin typeface="Verdana" panose="020B0604030504040204" pitchFamily="34" charset="0"/>
                        </a:rPr>
                        <a:t>sotishning %</a:t>
                      </a:r>
                    </a:p>
                  </a:txBody>
                  <a:tcPr marL="5799" marR="86986"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0.37%</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1.48%</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0.45%</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450652747"/>
                  </a:ext>
                </a:extLst>
              </a:tr>
              <a:tr h="349590">
                <a:tc>
                  <a:txBody>
                    <a:bodyPr/>
                    <a:lstStyle/>
                    <a:p>
                      <a:pPr algn="l" rtl="0" fontAlgn="t"/>
                      <a:r>
                        <a:rPr lang="en-US" sz="900" b="1" i="0" u="none" strike="noStrike">
                          <a:solidFill>
                            <a:srgbClr val="000000"/>
                          </a:solidFill>
                          <a:effectLst/>
                          <a:latin typeface="Verdana" panose="020B0604030504040204" pitchFamily="34" charset="0"/>
                        </a:rPr>
                        <a:t>Moliyaviy faoliyatdan olingan daromadlar/xarajatlar</a:t>
                      </a:r>
                    </a:p>
                  </a:txBody>
                  <a:tcPr marL="86986"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106,406.75</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205,071.68</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Verdana" panose="020B0604030504040204" pitchFamily="34" charset="0"/>
                        </a:rPr>
                        <a:t>74,752.04</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70%</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ctr"/>
                      <a:r>
                        <a:rPr lang="en-US" sz="900" b="1" i="0" u="none" strike="noStrike">
                          <a:solidFill>
                            <a:srgbClr val="000000"/>
                          </a:solidFill>
                          <a:effectLst/>
                          <a:latin typeface="Verdana" panose="020B0604030504040204" pitchFamily="34" charset="0"/>
                        </a:rPr>
                        <a:t>36%</a:t>
                      </a:r>
                    </a:p>
                  </a:txBody>
                  <a:tcPr marL="5799" marR="5799" marT="5799"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026923130"/>
                  </a:ext>
                </a:extLst>
              </a:tr>
              <a:tr h="206900">
                <a:tc>
                  <a:txBody>
                    <a:bodyPr/>
                    <a:lstStyle/>
                    <a:p>
                      <a:pPr algn="l" rtl="0" fontAlgn="t"/>
                      <a:r>
                        <a:rPr lang="en-US" sz="900" b="0" i="0" u="none" strike="noStrike">
                          <a:solidFill>
                            <a:srgbClr val="000000"/>
                          </a:solidFill>
                          <a:effectLst/>
                          <a:latin typeface="Verdana" panose="020B0604030504040204" pitchFamily="34" charset="0"/>
                        </a:rPr>
                        <a:t>Soliqlar</a:t>
                      </a:r>
                    </a:p>
                  </a:txBody>
                  <a:tcPr marL="86986"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14,181.58</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5,951.73</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dirty="0">
                          <a:solidFill>
                            <a:srgbClr val="000000"/>
                          </a:solidFill>
                          <a:effectLst/>
                          <a:latin typeface="Verdana" panose="020B0604030504040204" pitchFamily="34" charset="0"/>
                        </a:rPr>
                        <a:t>35,168.69</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848103826"/>
                  </a:ext>
                </a:extLst>
              </a:tr>
              <a:tr h="206900">
                <a:tc>
                  <a:txBody>
                    <a:bodyPr/>
                    <a:lstStyle/>
                    <a:p>
                      <a:pPr algn="l" rtl="0" fontAlgn="t"/>
                      <a:r>
                        <a:rPr lang="en-US" sz="900" b="1" i="0" u="none" strike="noStrike">
                          <a:solidFill>
                            <a:srgbClr val="000000"/>
                          </a:solidFill>
                          <a:effectLst/>
                          <a:latin typeface="Verdana" panose="020B0604030504040204" pitchFamily="34" charset="0"/>
                        </a:rPr>
                        <a:t>Sof foyda</a:t>
                      </a:r>
                    </a:p>
                  </a:txBody>
                  <a:tcPr marL="86986" marR="5799" marT="5799" marB="0">
                    <a:lnL w="6350" cap="flat" cmpd="sng" algn="ctr">
                      <a:solidFill>
                        <a:srgbClr val="808080"/>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B4C6E7"/>
                    </a:solidFill>
                  </a:tcPr>
                </a:tc>
                <a:tc>
                  <a:txBody>
                    <a:bodyPr/>
                    <a:lstStyle/>
                    <a:p>
                      <a:pPr algn="ctr" rtl="0" fontAlgn="t"/>
                      <a:r>
                        <a:rPr lang="en-US" sz="900" b="1" i="0" u="none" strike="noStrike">
                          <a:solidFill>
                            <a:srgbClr val="000000"/>
                          </a:solidFill>
                          <a:effectLst/>
                          <a:latin typeface="Verdana" panose="020B0604030504040204" pitchFamily="34" charset="0"/>
                        </a:rPr>
                        <a:t>139,731.41</a:t>
                      </a:r>
                    </a:p>
                  </a:txBody>
                  <a:tcPr marL="5799" marR="5799" marT="5799"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B4C6E7"/>
                    </a:solidFill>
                  </a:tcPr>
                </a:tc>
                <a:tc>
                  <a:txBody>
                    <a:bodyPr/>
                    <a:lstStyle/>
                    <a:p>
                      <a:pPr algn="ctr" rtl="0" fontAlgn="t"/>
                      <a:r>
                        <a:rPr lang="en-US" sz="900" b="1" i="0" u="none" strike="noStrike">
                          <a:solidFill>
                            <a:srgbClr val="000000"/>
                          </a:solidFill>
                          <a:effectLst/>
                          <a:latin typeface="Verdana" panose="020B0604030504040204" pitchFamily="34" charset="0"/>
                        </a:rPr>
                        <a:t>230,131.22</a:t>
                      </a:r>
                    </a:p>
                  </a:txBody>
                  <a:tcPr marL="5799" marR="5799" marT="5799"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B4C6E7"/>
                    </a:solidFill>
                  </a:tcPr>
                </a:tc>
                <a:tc>
                  <a:txBody>
                    <a:bodyPr/>
                    <a:lstStyle/>
                    <a:p>
                      <a:pPr algn="ctr" rtl="0" fontAlgn="t"/>
                      <a:r>
                        <a:rPr lang="en-US" sz="900" b="1" i="0" u="none" strike="noStrike" dirty="0">
                          <a:solidFill>
                            <a:srgbClr val="000000"/>
                          </a:solidFill>
                          <a:effectLst/>
                          <a:latin typeface="Verdana" panose="020B0604030504040204" pitchFamily="34" charset="0"/>
                        </a:rPr>
                        <a:t>136,139.42</a:t>
                      </a:r>
                    </a:p>
                  </a:txBody>
                  <a:tcPr marL="5799" marR="5799" marT="5799"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B4C6E7"/>
                    </a:solidFill>
                  </a:tcPr>
                </a:tc>
                <a:tc>
                  <a:txBody>
                    <a:bodyPr/>
                    <a:lstStyle/>
                    <a:p>
                      <a:pPr algn="ctr" rtl="0" fontAlgn="t"/>
                      <a:r>
                        <a:rPr lang="en-US" sz="900" b="1" i="0" u="none" strike="noStrike">
                          <a:solidFill>
                            <a:srgbClr val="000000"/>
                          </a:solidFill>
                          <a:effectLst/>
                          <a:latin typeface="Verdana" panose="020B0604030504040204" pitchFamily="34" charset="0"/>
                        </a:rPr>
                        <a:t>96%</a:t>
                      </a:r>
                    </a:p>
                  </a:txBody>
                  <a:tcPr marL="5799" marR="5799" marT="5799"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B4C6E7"/>
                    </a:solidFill>
                  </a:tcPr>
                </a:tc>
                <a:tc>
                  <a:txBody>
                    <a:bodyPr/>
                    <a:lstStyle/>
                    <a:p>
                      <a:pPr algn="ctr" rtl="0" fontAlgn="t"/>
                      <a:r>
                        <a:rPr lang="en-US" sz="900" b="1" i="0" u="none" strike="noStrike">
                          <a:solidFill>
                            <a:srgbClr val="000000"/>
                          </a:solidFill>
                          <a:effectLst/>
                          <a:latin typeface="Verdana" panose="020B0604030504040204" pitchFamily="34" charset="0"/>
                        </a:rPr>
                        <a:t>58%</a:t>
                      </a:r>
                    </a:p>
                  </a:txBody>
                  <a:tcPr marL="5799" marR="5799" marT="5799" marB="0">
                    <a:lnL w="19050" cap="flat" cmpd="sng" algn="ctr">
                      <a:solidFill>
                        <a:srgbClr val="FFFFFF"/>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B4C6E7"/>
                    </a:solidFill>
                  </a:tcPr>
                </a:tc>
                <a:extLst>
                  <a:ext uri="{0D108BD9-81ED-4DB2-BD59-A6C34878D82A}">
                    <a16:rowId xmlns:a16="http://schemas.microsoft.com/office/drawing/2014/main" val="2091920027"/>
                  </a:ext>
                </a:extLst>
              </a:tr>
              <a:tr h="206900">
                <a:tc>
                  <a:txBody>
                    <a:bodyPr/>
                    <a:lstStyle/>
                    <a:p>
                      <a:pPr algn="l" rtl="0" fontAlgn="t"/>
                      <a:r>
                        <a:rPr lang="en-US" sz="900" b="0" i="1" u="none" strike="noStrike">
                          <a:solidFill>
                            <a:srgbClr val="000000"/>
                          </a:solidFill>
                          <a:effectLst/>
                          <a:latin typeface="Verdana" panose="020B0604030504040204" pitchFamily="34" charset="0"/>
                        </a:rPr>
                        <a:t>Rentabellik (daromadga)</a:t>
                      </a:r>
                    </a:p>
                  </a:txBody>
                  <a:tcPr marL="86986"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dirty="0">
                          <a:solidFill>
                            <a:srgbClr val="000000"/>
                          </a:solidFill>
                          <a:effectLst/>
                          <a:latin typeface="Verdana" panose="020B0604030504040204" pitchFamily="34" charset="0"/>
                        </a:rPr>
                        <a:t>3.3%</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dirty="0">
                          <a:solidFill>
                            <a:srgbClr val="000000"/>
                          </a:solidFill>
                          <a:effectLst/>
                          <a:latin typeface="Verdana" panose="020B0604030504040204" pitchFamily="34" charset="0"/>
                        </a:rPr>
                        <a:t>5.6%</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dirty="0">
                          <a:solidFill>
                            <a:srgbClr val="000000"/>
                          </a:solidFill>
                          <a:effectLst/>
                          <a:latin typeface="Verdana" panose="020B0604030504040204" pitchFamily="34" charset="0"/>
                        </a:rPr>
                        <a:t>3.0%</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591635188"/>
                  </a:ext>
                </a:extLst>
              </a:tr>
              <a:tr h="206900">
                <a:tc>
                  <a:txBody>
                    <a:bodyPr/>
                    <a:lstStyle/>
                    <a:p>
                      <a:pPr algn="l" rtl="0" fontAlgn="t"/>
                      <a:r>
                        <a:rPr lang="en-US" sz="900" b="0" i="1" u="none" strike="noStrike">
                          <a:solidFill>
                            <a:srgbClr val="000000"/>
                          </a:solidFill>
                          <a:effectLst/>
                          <a:latin typeface="Verdana" panose="020B0604030504040204" pitchFamily="34" charset="0"/>
                        </a:rPr>
                        <a:t>Daromadlilik (xarajatga qarab)</a:t>
                      </a:r>
                    </a:p>
                  </a:txBody>
                  <a:tcPr marL="86986"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dirty="0">
                          <a:solidFill>
                            <a:srgbClr val="000000"/>
                          </a:solidFill>
                          <a:effectLst/>
                          <a:latin typeface="Verdana" panose="020B0604030504040204" pitchFamily="34" charset="0"/>
                        </a:rPr>
                        <a:t>3.6%</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dirty="0">
                          <a:solidFill>
                            <a:srgbClr val="000000"/>
                          </a:solidFill>
                          <a:effectLst/>
                          <a:latin typeface="Verdana" panose="020B0604030504040204" pitchFamily="34" charset="0"/>
                        </a:rPr>
                        <a:t>6.5%</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dirty="0">
                          <a:solidFill>
                            <a:srgbClr val="000000"/>
                          </a:solidFill>
                          <a:effectLst/>
                          <a:latin typeface="Verdana" panose="020B0604030504040204" pitchFamily="34" charset="0"/>
                        </a:rPr>
                        <a:t>3.1%</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1" u="none" strike="noStrike">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ctr" rtl="0" fontAlgn="t"/>
                      <a:r>
                        <a:rPr lang="en-US" sz="900" b="0" i="0" u="none" strike="noStrike" dirty="0">
                          <a:solidFill>
                            <a:srgbClr val="000000"/>
                          </a:solidFill>
                          <a:effectLst/>
                          <a:latin typeface="Verdana" panose="020B0604030504040204" pitchFamily="34" charset="0"/>
                        </a:rPr>
                        <a:t> </a:t>
                      </a:r>
                    </a:p>
                  </a:txBody>
                  <a:tcPr marL="5799" marR="5799" marT="5799"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727066040"/>
                  </a:ext>
                </a:extLst>
              </a:tr>
            </a:tbl>
          </a:graphicData>
        </a:graphic>
      </p:graphicFrame>
    </p:spTree>
    <p:extLst>
      <p:ext uri="{BB962C8B-B14F-4D97-AF65-F5344CB8AC3E}">
        <p14:creationId xmlns:p14="http://schemas.microsoft.com/office/powerpoint/2010/main" val="1332456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6866F4C-58B0-46A9-A708-252A63AED754}"/>
              </a:ext>
            </a:extLst>
          </p:cNvPr>
          <p:cNvPicPr>
            <a:picLocks noChangeAspect="1"/>
          </p:cNvPicPr>
          <p:nvPr/>
        </p:nvPicPr>
        <p:blipFill>
          <a:blip r:embed="rId2"/>
          <a:stretch>
            <a:fillRect/>
          </a:stretch>
        </p:blipFill>
        <p:spPr>
          <a:xfrm>
            <a:off x="90897" y="1432874"/>
            <a:ext cx="9053103" cy="4344156"/>
          </a:xfrm>
          <a:prstGeom prst="rect">
            <a:avLst/>
          </a:prstGeom>
        </p:spPr>
      </p:pic>
      <p:sp>
        <p:nvSpPr>
          <p:cNvPr id="2" name="Title 1">
            <a:extLst>
              <a:ext uri="{FF2B5EF4-FFF2-40B4-BE49-F238E27FC236}">
                <a16:creationId xmlns:a16="http://schemas.microsoft.com/office/drawing/2014/main" id="{42015809-5CFB-419F-A551-5CCFADC5A487}"/>
              </a:ext>
            </a:extLst>
          </p:cNvPr>
          <p:cNvSpPr>
            <a:spLocks noGrp="1"/>
          </p:cNvSpPr>
          <p:nvPr>
            <p:ph type="title"/>
          </p:nvPr>
        </p:nvSpPr>
        <p:spPr/>
        <p:txBody>
          <a:bodyPr/>
          <a:lstStyle/>
          <a:p>
            <a:pPr lvl="0">
              <a:lnSpc>
                <a:spcPct val="100000"/>
              </a:lnSpc>
              <a:spcBef>
                <a:spcPts val="0"/>
              </a:spcBef>
              <a:defRPr/>
            </a:pPr>
            <a:r>
              <a:rPr lang="en-US" sz="1400" dirty="0" err="1">
                <a:solidFill>
                  <a:schemeClr val="dk1"/>
                </a:solidFill>
              </a:rPr>
              <a:t>Kompayaning</a:t>
            </a:r>
            <a:r>
              <a:rPr lang="en-US" sz="1400" dirty="0">
                <a:solidFill>
                  <a:schemeClr val="dk1"/>
                </a:solidFill>
              </a:rPr>
              <a:t> 2024</a:t>
            </a:r>
            <a:r>
              <a:rPr lang="uz-Latn-UZ" sz="1400" dirty="0">
                <a:solidFill>
                  <a:schemeClr val="dk1"/>
                </a:solidFill>
              </a:rPr>
              <a:t>-</a:t>
            </a:r>
            <a:r>
              <a:rPr lang="en-US" sz="1400" dirty="0" err="1">
                <a:solidFill>
                  <a:schemeClr val="dk1"/>
                </a:solidFill>
              </a:rPr>
              <a:t>yil</a:t>
            </a:r>
            <a:r>
              <a:rPr lang="en-US" sz="1400" dirty="0">
                <a:solidFill>
                  <a:schemeClr val="dk1"/>
                </a:solidFill>
              </a:rPr>
              <a:t> </a:t>
            </a:r>
            <a:r>
              <a:rPr lang="en-US" sz="1400" dirty="0" err="1">
                <a:solidFill>
                  <a:schemeClr val="dk1"/>
                </a:solidFill>
              </a:rPr>
              <a:t>uchun</a:t>
            </a:r>
            <a:r>
              <a:rPr lang="en-US" sz="1400" dirty="0">
                <a:solidFill>
                  <a:schemeClr val="dk1"/>
                </a:solidFill>
              </a:rPr>
              <a:t> </a:t>
            </a:r>
            <a:r>
              <a:rPr lang="en-US" sz="1400" dirty="0" err="1">
                <a:solidFill>
                  <a:schemeClr val="dk1"/>
                </a:solidFill>
              </a:rPr>
              <a:t>pul-mablag</a:t>
            </a:r>
            <a:r>
              <a:rPr lang="en-GB" sz="1400" dirty="0"/>
              <a:t>‘</a:t>
            </a:r>
            <a:r>
              <a:rPr lang="en-US" sz="1400" dirty="0" err="1">
                <a:solidFill>
                  <a:schemeClr val="dk1"/>
                </a:solidFill>
              </a:rPr>
              <a:t>lari</a:t>
            </a:r>
            <a:r>
              <a:rPr lang="en-US" sz="1400" dirty="0">
                <a:solidFill>
                  <a:schemeClr val="dk1"/>
                </a:solidFill>
              </a:rPr>
              <a:t> </a:t>
            </a:r>
            <a:r>
              <a:rPr lang="en-US" sz="1400" dirty="0" err="1">
                <a:solidFill>
                  <a:schemeClr val="dk1"/>
                </a:solidFill>
              </a:rPr>
              <a:t>aylanmasi</a:t>
            </a:r>
            <a:r>
              <a:rPr lang="en-US" sz="1400" dirty="0">
                <a:solidFill>
                  <a:schemeClr val="dk1"/>
                </a:solidFill>
              </a:rPr>
              <a:t> </a:t>
            </a:r>
            <a:endParaRPr lang="en-US" sz="1400" dirty="0">
              <a:ea typeface="Calibri" panose="020F0502020204030204" pitchFamily="34" charset="0"/>
            </a:endParaRPr>
          </a:p>
        </p:txBody>
      </p:sp>
      <p:sp>
        <p:nvSpPr>
          <p:cNvPr id="4" name="Slide Number Placeholder 3">
            <a:extLst>
              <a:ext uri="{FF2B5EF4-FFF2-40B4-BE49-F238E27FC236}">
                <a16:creationId xmlns:a16="http://schemas.microsoft.com/office/drawing/2014/main" id="{426A9831-8116-4B89-92DD-98C805C3630E}"/>
              </a:ext>
            </a:extLst>
          </p:cNvPr>
          <p:cNvSpPr>
            <a:spLocks noGrp="1"/>
          </p:cNvSpPr>
          <p:nvPr>
            <p:ph type="sldNum" sz="quarter" idx="12"/>
          </p:nvPr>
        </p:nvSpPr>
        <p:spPr>
          <a:xfrm>
            <a:off x="6779084" y="6458286"/>
            <a:ext cx="2057400" cy="365125"/>
          </a:xfrm>
        </p:spPr>
        <p:txBody>
          <a:bodyPr/>
          <a:lstStyle/>
          <a:p>
            <a:fld id="{1354BD52-9AEB-47A1-BEEE-8060037B36A9}" type="slidenum">
              <a:rPr lang="en-US" smtClean="0"/>
              <a:t>4</a:t>
            </a:fld>
            <a:endParaRPr lang="en-US" dirty="0"/>
          </a:p>
        </p:txBody>
      </p:sp>
      <p:sp>
        <p:nvSpPr>
          <p:cNvPr id="3" name="Rectangle 1">
            <a:extLst>
              <a:ext uri="{FF2B5EF4-FFF2-40B4-BE49-F238E27FC236}">
                <a16:creationId xmlns:a16="http://schemas.microsoft.com/office/drawing/2014/main" id="{44B8BFA8-6BE0-42CA-873A-5DA5CF5215E3}"/>
              </a:ext>
            </a:extLst>
          </p:cNvPr>
          <p:cNvSpPr>
            <a:spLocks noChangeArrowheads="1"/>
          </p:cNvSpPr>
          <p:nvPr/>
        </p:nvSpPr>
        <p:spPr bwMode="auto">
          <a:xfrm>
            <a:off x="0" y="-27699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1FEB5E3E-FA17-4EEF-A836-A2084153E4F2}"/>
              </a:ext>
            </a:extLst>
          </p:cNvPr>
          <p:cNvSpPr/>
          <p:nvPr/>
        </p:nvSpPr>
        <p:spPr>
          <a:xfrm>
            <a:off x="8177132" y="911120"/>
            <a:ext cx="817852" cy="230832"/>
          </a:xfrm>
          <a:prstGeom prst="rect">
            <a:avLst/>
          </a:prstGeom>
        </p:spPr>
        <p:txBody>
          <a:bodyPr wrap="none">
            <a:spAutoFit/>
          </a:bodyPr>
          <a:lstStyle/>
          <a:p>
            <a:pPr lvl="0" algn="r" defTabSz="914400" fontAlgn="b">
              <a:defRPr/>
            </a:pPr>
            <a:r>
              <a:rPr lang="en-US" sz="900" b="1" i="1" dirty="0" err="1">
                <a:solidFill>
                  <a:sysClr val="windowText" lastClr="000000"/>
                </a:solidFill>
                <a:latin typeface="Verdana" panose="020B0604030504040204" pitchFamily="34" charset="0"/>
                <a:ea typeface="Verdana" panose="020B0604030504040204" pitchFamily="34" charset="0"/>
              </a:rPr>
              <a:t>mln</a:t>
            </a:r>
            <a:r>
              <a:rPr lang="en-US" sz="900" b="1" i="1" dirty="0">
                <a:solidFill>
                  <a:sysClr val="windowText" lastClr="000000"/>
                </a:solidFill>
                <a:latin typeface="Verdana" panose="020B0604030504040204" pitchFamily="34" charset="0"/>
                <a:ea typeface="Verdana" panose="020B0604030504040204" pitchFamily="34" charset="0"/>
              </a:rPr>
              <a:t>. </a:t>
            </a:r>
            <a:r>
              <a:rPr lang="en-US" sz="900" b="1" i="1" dirty="0" err="1">
                <a:solidFill>
                  <a:sysClr val="windowText" lastClr="000000"/>
                </a:solidFill>
                <a:latin typeface="Verdana" panose="020B0604030504040204" pitchFamily="34" charset="0"/>
                <a:ea typeface="Verdana" panose="020B0604030504040204" pitchFamily="34" charset="0"/>
              </a:rPr>
              <a:t>so’m</a:t>
            </a:r>
            <a:endParaRPr lang="en-US" sz="900" b="1" i="1" dirty="0">
              <a:solidFill>
                <a:sysClr val="windowText" lastClr="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9188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5809-5CFB-419F-A551-5CCFADC5A487}"/>
              </a:ext>
            </a:extLst>
          </p:cNvPr>
          <p:cNvSpPr>
            <a:spLocks noGrp="1"/>
          </p:cNvSpPr>
          <p:nvPr>
            <p:ph type="title"/>
          </p:nvPr>
        </p:nvSpPr>
        <p:spPr/>
        <p:txBody>
          <a:bodyPr/>
          <a:lstStyle/>
          <a:p>
            <a:pPr lvl="0">
              <a:lnSpc>
                <a:spcPct val="100000"/>
              </a:lnSpc>
              <a:spcBef>
                <a:spcPts val="0"/>
              </a:spcBef>
              <a:defRPr/>
            </a:pPr>
            <a:r>
              <a:rPr lang="en-US" sz="1400" dirty="0" err="1">
                <a:solidFill>
                  <a:schemeClr val="dk1"/>
                </a:solidFill>
              </a:rPr>
              <a:t>Kompayaning</a:t>
            </a:r>
            <a:r>
              <a:rPr lang="en-US" sz="1400" dirty="0">
                <a:solidFill>
                  <a:schemeClr val="dk1"/>
                </a:solidFill>
              </a:rPr>
              <a:t> 2024</a:t>
            </a:r>
            <a:r>
              <a:rPr lang="uz-Latn-UZ" sz="1400" dirty="0">
                <a:solidFill>
                  <a:schemeClr val="dk1"/>
                </a:solidFill>
              </a:rPr>
              <a:t>-</a:t>
            </a:r>
            <a:r>
              <a:rPr lang="en-US" sz="1400" dirty="0" err="1">
                <a:solidFill>
                  <a:schemeClr val="dk1"/>
                </a:solidFill>
              </a:rPr>
              <a:t>yil</a:t>
            </a:r>
            <a:r>
              <a:rPr lang="en-US" sz="1400" dirty="0">
                <a:solidFill>
                  <a:schemeClr val="dk1"/>
                </a:solidFill>
              </a:rPr>
              <a:t> </a:t>
            </a:r>
            <a:r>
              <a:rPr lang="en-US" sz="1400" dirty="0" err="1">
                <a:solidFill>
                  <a:schemeClr val="dk1"/>
                </a:solidFill>
              </a:rPr>
              <a:t>uchun</a:t>
            </a:r>
            <a:r>
              <a:rPr lang="en-US" sz="1400" dirty="0">
                <a:solidFill>
                  <a:schemeClr val="dk1"/>
                </a:solidFill>
              </a:rPr>
              <a:t> </a:t>
            </a:r>
            <a:r>
              <a:rPr lang="en-US" sz="1400" dirty="0" err="1">
                <a:solidFill>
                  <a:schemeClr val="dk1"/>
                </a:solidFill>
              </a:rPr>
              <a:t>biznes-rejasi</a:t>
            </a:r>
            <a:r>
              <a:rPr lang="en-US" sz="1400" dirty="0">
                <a:solidFill>
                  <a:schemeClr val="dk1"/>
                </a:solidFill>
              </a:rPr>
              <a:t> (</a:t>
            </a:r>
            <a:r>
              <a:rPr lang="en-US" sz="1400" dirty="0" err="1">
                <a:solidFill>
                  <a:schemeClr val="dk1"/>
                </a:solidFill>
              </a:rPr>
              <a:t>xalqaro</a:t>
            </a:r>
            <a:r>
              <a:rPr lang="en-US" sz="1400" dirty="0">
                <a:solidFill>
                  <a:schemeClr val="dk1"/>
                </a:solidFill>
              </a:rPr>
              <a:t> </a:t>
            </a:r>
            <a:r>
              <a:rPr lang="en-US" sz="1400" dirty="0" err="1">
                <a:solidFill>
                  <a:schemeClr val="dk1"/>
                </a:solidFill>
              </a:rPr>
              <a:t>moliyaviy</a:t>
            </a:r>
            <a:r>
              <a:rPr lang="en-US" sz="1400" dirty="0">
                <a:solidFill>
                  <a:schemeClr val="dk1"/>
                </a:solidFill>
              </a:rPr>
              <a:t> </a:t>
            </a:r>
            <a:r>
              <a:rPr lang="en-US" sz="1400" dirty="0" err="1">
                <a:solidFill>
                  <a:schemeClr val="dk1"/>
                </a:solidFill>
              </a:rPr>
              <a:t>hisobot</a:t>
            </a:r>
            <a:r>
              <a:rPr lang="en-US" sz="1400" dirty="0">
                <a:solidFill>
                  <a:schemeClr val="dk1"/>
                </a:solidFill>
              </a:rPr>
              <a:t> </a:t>
            </a:r>
            <a:r>
              <a:rPr lang="en-US" sz="1400" dirty="0" err="1">
                <a:solidFill>
                  <a:schemeClr val="dk1"/>
                </a:solidFill>
              </a:rPr>
              <a:t>standartlari</a:t>
            </a:r>
            <a:r>
              <a:rPr lang="en-US" sz="1400" dirty="0">
                <a:solidFill>
                  <a:schemeClr val="dk1"/>
                </a:solidFill>
              </a:rPr>
              <a:t> </a:t>
            </a:r>
            <a:r>
              <a:rPr lang="en-US" sz="1400" dirty="0" err="1">
                <a:solidFill>
                  <a:schemeClr val="dk1"/>
                </a:solidFill>
              </a:rPr>
              <a:t>asosida</a:t>
            </a:r>
            <a:r>
              <a:rPr lang="en-US" sz="1400" dirty="0">
                <a:solidFill>
                  <a:schemeClr val="dk1"/>
                </a:solidFill>
              </a:rPr>
              <a:t>)</a:t>
            </a:r>
            <a:endParaRPr lang="en-US" sz="1400" dirty="0">
              <a:ea typeface="Calibri" panose="020F0502020204030204" pitchFamily="34" charset="0"/>
            </a:endParaRPr>
          </a:p>
        </p:txBody>
      </p:sp>
      <p:sp>
        <p:nvSpPr>
          <p:cNvPr id="4" name="Slide Number Placeholder 3">
            <a:extLst>
              <a:ext uri="{FF2B5EF4-FFF2-40B4-BE49-F238E27FC236}">
                <a16:creationId xmlns:a16="http://schemas.microsoft.com/office/drawing/2014/main" id="{426A9831-8116-4B89-92DD-98C805C3630E}"/>
              </a:ext>
            </a:extLst>
          </p:cNvPr>
          <p:cNvSpPr>
            <a:spLocks noGrp="1"/>
          </p:cNvSpPr>
          <p:nvPr>
            <p:ph type="sldNum" sz="quarter" idx="12"/>
          </p:nvPr>
        </p:nvSpPr>
        <p:spPr>
          <a:xfrm>
            <a:off x="6779084" y="6458286"/>
            <a:ext cx="2057400" cy="365125"/>
          </a:xfrm>
        </p:spPr>
        <p:txBody>
          <a:bodyPr/>
          <a:lstStyle/>
          <a:p>
            <a:fld id="{1354BD52-9AEB-47A1-BEEE-8060037B36A9}" type="slidenum">
              <a:rPr lang="en-US" smtClean="0"/>
              <a:t>5</a:t>
            </a:fld>
            <a:endParaRPr lang="en-US" dirty="0"/>
          </a:p>
        </p:txBody>
      </p:sp>
      <p:sp>
        <p:nvSpPr>
          <p:cNvPr id="3" name="Rectangle 1">
            <a:extLst>
              <a:ext uri="{FF2B5EF4-FFF2-40B4-BE49-F238E27FC236}">
                <a16:creationId xmlns:a16="http://schemas.microsoft.com/office/drawing/2014/main" id="{44B8BFA8-6BE0-42CA-873A-5DA5CF5215E3}"/>
              </a:ext>
            </a:extLst>
          </p:cNvPr>
          <p:cNvSpPr>
            <a:spLocks noChangeArrowheads="1"/>
          </p:cNvSpPr>
          <p:nvPr/>
        </p:nvSpPr>
        <p:spPr bwMode="auto">
          <a:xfrm>
            <a:off x="0" y="-27699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1A8F9B54-587A-4DD1-8AC0-C7B5A4E1E352}"/>
              </a:ext>
            </a:extLst>
          </p:cNvPr>
          <p:cNvGraphicFramePr>
            <a:graphicFrameLocks noGrp="1"/>
          </p:cNvGraphicFramePr>
          <p:nvPr>
            <p:extLst/>
          </p:nvPr>
        </p:nvGraphicFramePr>
        <p:xfrm>
          <a:off x="1551103" y="936152"/>
          <a:ext cx="6400798" cy="5522134"/>
        </p:xfrm>
        <a:graphic>
          <a:graphicData uri="http://schemas.openxmlformats.org/drawingml/2006/table">
            <a:tbl>
              <a:tblPr/>
              <a:tblGrid>
                <a:gridCol w="3505702">
                  <a:extLst>
                    <a:ext uri="{9D8B030D-6E8A-4147-A177-3AD203B41FA5}">
                      <a16:colId xmlns:a16="http://schemas.microsoft.com/office/drawing/2014/main" val="2118837231"/>
                    </a:ext>
                  </a:extLst>
                </a:gridCol>
                <a:gridCol w="94748">
                  <a:extLst>
                    <a:ext uri="{9D8B030D-6E8A-4147-A177-3AD203B41FA5}">
                      <a16:colId xmlns:a16="http://schemas.microsoft.com/office/drawing/2014/main" val="3723667107"/>
                    </a:ext>
                  </a:extLst>
                </a:gridCol>
                <a:gridCol w="1158038">
                  <a:extLst>
                    <a:ext uri="{9D8B030D-6E8A-4147-A177-3AD203B41FA5}">
                      <a16:colId xmlns:a16="http://schemas.microsoft.com/office/drawing/2014/main" val="3032315536"/>
                    </a:ext>
                  </a:extLst>
                </a:gridCol>
                <a:gridCol w="94748">
                  <a:extLst>
                    <a:ext uri="{9D8B030D-6E8A-4147-A177-3AD203B41FA5}">
                      <a16:colId xmlns:a16="http://schemas.microsoft.com/office/drawing/2014/main" val="1850394234"/>
                    </a:ext>
                  </a:extLst>
                </a:gridCol>
                <a:gridCol w="726407">
                  <a:extLst>
                    <a:ext uri="{9D8B030D-6E8A-4147-A177-3AD203B41FA5}">
                      <a16:colId xmlns:a16="http://schemas.microsoft.com/office/drawing/2014/main" val="3173702441"/>
                    </a:ext>
                  </a:extLst>
                </a:gridCol>
                <a:gridCol w="94748">
                  <a:extLst>
                    <a:ext uri="{9D8B030D-6E8A-4147-A177-3AD203B41FA5}">
                      <a16:colId xmlns:a16="http://schemas.microsoft.com/office/drawing/2014/main" val="1189521970"/>
                    </a:ext>
                  </a:extLst>
                </a:gridCol>
                <a:gridCol w="726407">
                  <a:extLst>
                    <a:ext uri="{9D8B030D-6E8A-4147-A177-3AD203B41FA5}">
                      <a16:colId xmlns:a16="http://schemas.microsoft.com/office/drawing/2014/main" val="800368339"/>
                    </a:ext>
                  </a:extLst>
                </a:gridCol>
              </a:tblGrid>
              <a:tr h="94651">
                <a:tc>
                  <a:txBody>
                    <a:bodyPr/>
                    <a:lstStyle/>
                    <a:p>
                      <a:pPr algn="l" fontAlgn="b"/>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b">
                    <a:lnL>
                      <a:noFill/>
                    </a:lnL>
                    <a:lnR>
                      <a:noFill/>
                    </a:lnR>
                    <a:lnT>
                      <a:noFill/>
                    </a:lnT>
                    <a:lnB w="6350" cap="flat" cmpd="sng" algn="ctr">
                      <a:solidFill>
                        <a:srgbClr val="D9D9D9"/>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b">
                    <a:lnL>
                      <a:noFill/>
                    </a:lnL>
                    <a:lnR>
                      <a:noFill/>
                    </a:lnR>
                    <a:lnT>
                      <a:noFill/>
                    </a:lnT>
                    <a:lnB>
                      <a:noFill/>
                    </a:lnB>
                  </a:tcPr>
                </a:tc>
                <a:tc>
                  <a:txBody>
                    <a:bodyPr/>
                    <a:lstStyle/>
                    <a:p>
                      <a:pPr algn="l" fontAlgn="b"/>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b">
                    <a:lnL>
                      <a:noFill/>
                    </a:lnL>
                    <a:lnR>
                      <a:noFill/>
                    </a:lnR>
                    <a:lnT>
                      <a:noFill/>
                    </a:lnT>
                    <a:lnB w="6350" cap="flat" cmpd="sng" algn="ctr">
                      <a:solidFill>
                        <a:srgbClr val="D9D9D9"/>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b">
                    <a:lnL>
                      <a:noFill/>
                    </a:lnL>
                    <a:lnR>
                      <a:noFill/>
                    </a:lnR>
                    <a:lnT>
                      <a:noFill/>
                    </a:lnT>
                    <a:lnB>
                      <a:noFill/>
                    </a:lnB>
                  </a:tcPr>
                </a:tc>
                <a:tc gridSpan="3">
                  <a:txBody>
                    <a:bodyPr/>
                    <a:lstStyle/>
                    <a:p>
                      <a:pPr algn="r" fontAlgn="b"/>
                      <a:r>
                        <a:rPr lang="en-US" sz="900" b="1" i="1" u="none" strike="noStrike">
                          <a:solidFill>
                            <a:srgbClr val="000000"/>
                          </a:solidFill>
                          <a:effectLst/>
                          <a:latin typeface="Verdana" panose="020B0604030504040204" pitchFamily="34" charset="0"/>
                          <a:ea typeface="Verdana" panose="020B0604030504040204" pitchFamily="34" charset="0"/>
                        </a:rPr>
                        <a:t>Million AKSH dollar</a:t>
                      </a:r>
                    </a:p>
                  </a:txBody>
                  <a:tcPr marL="2686" marR="2686" marT="2686" marB="0" anchor="b">
                    <a:lnL>
                      <a:noFill/>
                    </a:lnL>
                    <a:lnR>
                      <a:noFill/>
                    </a:lnR>
                    <a:lnT>
                      <a:noFill/>
                    </a:lnT>
                    <a:lnB w="6350" cap="flat" cmpd="sng" algn="ctr">
                      <a:solidFill>
                        <a:srgbClr val="D9D9D9"/>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117327"/>
                  </a:ext>
                </a:extLst>
              </a:tr>
              <a:tr h="149508">
                <a:tc>
                  <a:txBody>
                    <a:bodyPr/>
                    <a:lstStyle/>
                    <a:p>
                      <a:pPr algn="l" rtl="0" fontAlgn="ctr"/>
                      <a:r>
                        <a:rPr lang="en-US" sz="900" b="1" i="1" u="none" strike="noStrike">
                          <a:solidFill>
                            <a:srgbClr val="000000"/>
                          </a:solidFill>
                          <a:effectLst/>
                          <a:latin typeface="Verdana" panose="020B0604030504040204" pitchFamily="34" charset="0"/>
                          <a:ea typeface="Verdana" panose="020B0604030504040204" pitchFamily="34" charset="0"/>
                        </a:rPr>
                        <a:t>MSFO</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FAADC"/>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O’lchov birligi</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FAADC"/>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2023</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FAADC"/>
                    </a:solidFill>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2024</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FAADC"/>
                    </a:solidFill>
                  </a:tcPr>
                </a:tc>
                <a:extLst>
                  <a:ext uri="{0D108BD9-81ED-4DB2-BD59-A6C34878D82A}">
                    <a16:rowId xmlns:a16="http://schemas.microsoft.com/office/drawing/2014/main" val="3054197244"/>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Yalpi savdo (ichki bozor) (dona)</a:t>
                      </a:r>
                    </a:p>
                  </a:txBody>
                  <a:tcPr marL="40285" marR="2686" marT="2686" marB="0" anchor="ctr">
                    <a:lnL w="6350" cap="flat" cmpd="sng" algn="ctr">
                      <a:solidFill>
                        <a:srgbClr val="D9D9D9"/>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dona</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dirty="0">
                          <a:solidFill>
                            <a:srgbClr val="000000"/>
                          </a:solidFill>
                          <a:effectLst/>
                          <a:latin typeface="Verdana" panose="020B0604030504040204" pitchFamily="34" charset="0"/>
                          <a:ea typeface="Verdana" panose="020B0604030504040204" pitchFamily="34" charset="0"/>
                        </a:rPr>
                        <a:t>273,425</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endParaRPr lang="en-US" sz="900" b="0" i="1"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255,608</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642575527"/>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Yalpi savdo (eksport) (dona)</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dona</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0.00</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0.00</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857315511"/>
                  </a:ext>
                </a:extLst>
              </a:tr>
              <a:tr h="149508">
                <a:tc>
                  <a:txBody>
                    <a:bodyPr/>
                    <a:lstStyle/>
                    <a:p>
                      <a:pPr algn="l" rtl="0" fontAlgn="ctr"/>
                      <a:r>
                        <a:rPr lang="en-US" sz="900" b="1" i="1" u="none" strike="noStrike">
                          <a:solidFill>
                            <a:srgbClr val="000000"/>
                          </a:solidFill>
                          <a:effectLst/>
                          <a:latin typeface="Verdana" panose="020B0604030504040204" pitchFamily="34" charset="0"/>
                          <a:ea typeface="Verdana" panose="020B0604030504040204" pitchFamily="34" charset="0"/>
                        </a:rPr>
                        <a:t>Jami sotuvlar</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dona</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273,425</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255,608</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721333246"/>
                  </a:ext>
                </a:extLst>
              </a:tr>
              <a:tr h="149508">
                <a:tc>
                  <a:txBody>
                    <a:bodyPr/>
                    <a:lstStyle/>
                    <a:p>
                      <a:pPr algn="l" rtl="0" fontAlgn="ctr"/>
                      <a:r>
                        <a:rPr lang="en-US" sz="900" b="0" i="1" u="none" strike="noStrike">
                          <a:solidFill>
                            <a:srgbClr val="000000"/>
                          </a:solidFill>
                          <a:effectLst/>
                          <a:latin typeface="Verdana" panose="020B0604030504040204" pitchFamily="34" charset="0"/>
                          <a:ea typeface="Verdana" panose="020B0604030504040204" pitchFamily="34" charset="0"/>
                        </a:rPr>
                        <a:t>Jami ishlab chiqarish</a:t>
                      </a:r>
                    </a:p>
                  </a:txBody>
                  <a:tcPr marL="40285" marR="2686" marT="2686" marB="0" anchor="ctr">
                    <a:lnL w="6350" cap="flat" cmpd="sng" algn="ctr">
                      <a:solidFill>
                        <a:srgbClr val="D9D9D9"/>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dona</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272,902</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257,817</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28126861"/>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Yalpi savdo tushumi (ichki bozor)</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360.98</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347.03</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748290622"/>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Yalpi savdo tushumi (eksport)</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0.00</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0.00</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64914019"/>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Yalpi savdo tushumi (komponentlar)</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3.79</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4.55</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4023516961"/>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Yalpi savdo tushumi (komponentlar-eksport)</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0.58</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0.54</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608489843"/>
                  </a:ext>
                </a:extLst>
              </a:tr>
              <a:tr h="149508">
                <a:tc>
                  <a:txBody>
                    <a:bodyPr/>
                    <a:lstStyle/>
                    <a:p>
                      <a:pPr algn="l" rtl="0" fontAlgn="ctr"/>
                      <a:r>
                        <a:rPr lang="en-US" sz="900" b="1" i="0" u="none" strike="noStrike">
                          <a:solidFill>
                            <a:srgbClr val="000000"/>
                          </a:solidFill>
                          <a:effectLst/>
                          <a:latin typeface="Verdana" panose="020B0604030504040204" pitchFamily="34" charset="0"/>
                          <a:ea typeface="Verdana" panose="020B0604030504040204" pitchFamily="34" charset="0"/>
                        </a:rPr>
                        <a:t>Yalpi sotishdan tushgan daromad</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365.35</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352.13</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306355472"/>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Boshqa daromad</a:t>
                      </a:r>
                    </a:p>
                  </a:txBody>
                  <a:tcPr marL="40285" marR="2686" marT="2686" marB="0" anchor="ctr">
                    <a:lnL w="6350" cap="flat" cmpd="sng" algn="ctr">
                      <a:solidFill>
                        <a:srgbClr val="D9D9D9"/>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1.21</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1.14</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292058586"/>
                  </a:ext>
                </a:extLst>
              </a:tr>
              <a:tr h="149508">
                <a:tc>
                  <a:txBody>
                    <a:bodyPr/>
                    <a:lstStyle/>
                    <a:p>
                      <a:pPr algn="l" rtl="0" fontAlgn="ctr"/>
                      <a:r>
                        <a:rPr lang="en-US" sz="900" b="1" i="0" u="none" strike="noStrike">
                          <a:solidFill>
                            <a:srgbClr val="000000"/>
                          </a:solidFill>
                          <a:effectLst/>
                          <a:latin typeface="Verdana" panose="020B0604030504040204" pitchFamily="34" charset="0"/>
                          <a:ea typeface="Verdana" panose="020B0604030504040204" pitchFamily="34" charset="0"/>
                        </a:rPr>
                        <a:t>Sotuvdan tushgan sof tushum</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366.56</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353.27</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002075717"/>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Bevosita materiallar</a:t>
                      </a:r>
                    </a:p>
                  </a:txBody>
                  <a:tcPr marL="40285" marR="2686" marT="2686" marB="0" anchor="ctr">
                    <a:lnL w="6350" cap="flat" cmpd="sng" algn="ctr">
                      <a:solidFill>
                        <a:srgbClr val="D9D9D9"/>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242.62</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242.14</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26053963"/>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Transport</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30.21</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32.35</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4031186162"/>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Bojxona xarajatlari</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4.10</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3.39</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40045522"/>
                  </a:ext>
                </a:extLst>
              </a:tr>
              <a:tr h="149508">
                <a:tc>
                  <a:txBody>
                    <a:bodyPr/>
                    <a:lstStyle/>
                    <a:p>
                      <a:pPr algn="l" rtl="0" fontAlgn="ctr"/>
                      <a:r>
                        <a:rPr lang="en-US" sz="900" b="1" i="0" u="none" strike="noStrike">
                          <a:solidFill>
                            <a:srgbClr val="000000"/>
                          </a:solidFill>
                          <a:effectLst/>
                          <a:latin typeface="Verdana" panose="020B0604030504040204" pitchFamily="34" charset="0"/>
                          <a:ea typeface="Verdana" panose="020B0604030504040204" pitchFamily="34" charset="0"/>
                        </a:rPr>
                        <a:t>Jami material xarajatlar</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276.93</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277.87</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721317860"/>
                  </a:ext>
                </a:extLst>
              </a:tr>
              <a:tr h="149508">
                <a:tc>
                  <a:txBody>
                    <a:bodyPr/>
                    <a:lstStyle/>
                    <a:p>
                      <a:pPr algn="l" rtl="0" fontAlgn="ctr"/>
                      <a:r>
                        <a:rPr lang="en-US" sz="900" b="1" i="1" u="none" strike="noStrike">
                          <a:solidFill>
                            <a:srgbClr val="000000"/>
                          </a:solidFill>
                          <a:effectLst/>
                          <a:latin typeface="Verdana" panose="020B0604030504040204" pitchFamily="34" charset="0"/>
                          <a:ea typeface="Verdana" panose="020B0604030504040204" pitchFamily="34" charset="0"/>
                        </a:rPr>
                        <a:t>Marginal daromad</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89.63</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75.40</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351434002"/>
                  </a:ext>
                </a:extLst>
              </a:tr>
              <a:tr h="149508">
                <a:tc>
                  <a:txBody>
                    <a:bodyPr/>
                    <a:lstStyle/>
                    <a:p>
                      <a:pPr algn="r" rtl="0" fontAlgn="ctr"/>
                      <a:r>
                        <a:rPr lang="en-US" sz="900" b="0" i="1" u="none" strike="noStrike">
                          <a:solidFill>
                            <a:srgbClr val="000000"/>
                          </a:solidFill>
                          <a:effectLst/>
                          <a:latin typeface="Verdana" panose="020B0604030504040204" pitchFamily="34" charset="0"/>
                          <a:ea typeface="Verdana" panose="020B0604030504040204" pitchFamily="34" charset="0"/>
                        </a:rPr>
                        <a:t>yalpi daromadning %</a:t>
                      </a:r>
                    </a:p>
                  </a:txBody>
                  <a:tcPr marL="2686" marR="40285" marT="2686" marB="0" anchor="ctr">
                    <a:lnL w="6350" cap="flat" cmpd="sng" algn="ctr">
                      <a:solidFill>
                        <a:srgbClr val="D9D9D9"/>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25%</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21%</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4255161371"/>
                  </a:ext>
                </a:extLst>
              </a:tr>
              <a:tr h="149508">
                <a:tc>
                  <a:txBody>
                    <a:bodyPr/>
                    <a:lstStyle/>
                    <a:p>
                      <a:pPr algn="l" rtl="0" fontAlgn="ctr"/>
                      <a:r>
                        <a:rPr lang="en-US" sz="900" b="0" i="1" u="none" strike="noStrike">
                          <a:solidFill>
                            <a:srgbClr val="000000"/>
                          </a:solidFill>
                          <a:effectLst/>
                          <a:latin typeface="Verdana" panose="020B0604030504040204" pitchFamily="34" charset="0"/>
                          <a:ea typeface="Verdana" panose="020B0604030504040204" pitchFamily="34" charset="0"/>
                        </a:rPr>
                        <a:t>Ishlab chiqarish xarajatlari</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47.86</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42.44</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587714149"/>
                  </a:ext>
                </a:extLst>
              </a:tr>
              <a:tr h="149508">
                <a:tc>
                  <a:txBody>
                    <a:bodyPr/>
                    <a:lstStyle/>
                    <a:p>
                      <a:pPr algn="l" rtl="0" fontAlgn="ctr"/>
                      <a:r>
                        <a:rPr lang="en-US" sz="900" b="0" i="1" u="none" strike="noStrike">
                          <a:solidFill>
                            <a:srgbClr val="000000"/>
                          </a:solidFill>
                          <a:effectLst/>
                          <a:latin typeface="Verdana" panose="020B0604030504040204" pitchFamily="34" charset="0"/>
                          <a:ea typeface="Verdana" panose="020B0604030504040204" pitchFamily="34" charset="0"/>
                        </a:rPr>
                        <a:t>Muhandislik xarajatlari</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8.92</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6.70</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299617656"/>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Boshqa ishlab chiqarish xarajatlari</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-3.39</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1.53</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799446702"/>
                  </a:ext>
                </a:extLst>
              </a:tr>
              <a:tr h="149508">
                <a:tc>
                  <a:txBody>
                    <a:bodyPr/>
                    <a:lstStyle/>
                    <a:p>
                      <a:pPr algn="l" rtl="0" fontAlgn="ctr"/>
                      <a:r>
                        <a:rPr lang="en-US" sz="900" b="1" i="0" u="none" strike="noStrike">
                          <a:solidFill>
                            <a:srgbClr val="000000"/>
                          </a:solidFill>
                          <a:effectLst/>
                          <a:latin typeface="Verdana" panose="020B0604030504040204" pitchFamily="34" charset="0"/>
                          <a:ea typeface="Verdana" panose="020B0604030504040204" pitchFamily="34" charset="0"/>
                        </a:rPr>
                        <a:t>Sotilgan mahsulot tannarxi</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330.31</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1" u="none" strike="noStrike">
                          <a:solidFill>
                            <a:srgbClr val="000000"/>
                          </a:solidFill>
                          <a:effectLst/>
                          <a:latin typeface="Verdana" panose="020B0604030504040204" pitchFamily="34" charset="0"/>
                          <a:ea typeface="Verdana" panose="020B0604030504040204" pitchFamily="34" charset="0"/>
                        </a:rPr>
                        <a:t>328.55</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745866459"/>
                  </a:ext>
                </a:extLst>
              </a:tr>
              <a:tr h="149508">
                <a:tc>
                  <a:txBody>
                    <a:bodyPr/>
                    <a:lstStyle/>
                    <a:p>
                      <a:pPr algn="l" rtl="0" fontAlgn="ctr"/>
                      <a:r>
                        <a:rPr lang="en-US" sz="900" b="1" i="1" u="none" strike="noStrike">
                          <a:solidFill>
                            <a:srgbClr val="000000"/>
                          </a:solidFill>
                          <a:effectLst/>
                          <a:latin typeface="Verdana" panose="020B0604030504040204" pitchFamily="34" charset="0"/>
                          <a:ea typeface="Verdana" panose="020B0604030504040204" pitchFamily="34" charset="0"/>
                        </a:rPr>
                        <a:t>Yalpi daromad</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36.24</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24.72</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995467951"/>
                  </a:ext>
                </a:extLst>
              </a:tr>
              <a:tr h="149508">
                <a:tc>
                  <a:txBody>
                    <a:bodyPr/>
                    <a:lstStyle/>
                    <a:p>
                      <a:pPr algn="r" rtl="0" fontAlgn="ctr"/>
                      <a:r>
                        <a:rPr lang="en-US" sz="900" b="0" i="1" u="none" strike="noStrike">
                          <a:solidFill>
                            <a:srgbClr val="000000"/>
                          </a:solidFill>
                          <a:effectLst/>
                          <a:latin typeface="Verdana" panose="020B0604030504040204" pitchFamily="34" charset="0"/>
                          <a:ea typeface="Verdana" panose="020B0604030504040204" pitchFamily="34" charset="0"/>
                        </a:rPr>
                        <a:t>yalpi daromadning %</a:t>
                      </a:r>
                    </a:p>
                  </a:txBody>
                  <a:tcPr marL="2686" marR="40285" marT="2686" marB="0" anchor="ctr">
                    <a:lnL w="6350" cap="flat" cmpd="sng" algn="ctr">
                      <a:solidFill>
                        <a:srgbClr val="D9D9D9"/>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10%</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7%</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398038438"/>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Davr xarajatlari</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14.16</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5.37</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4050579563"/>
                  </a:ext>
                </a:extLst>
              </a:tr>
              <a:tr h="149508">
                <a:tc>
                  <a:txBody>
                    <a:bodyPr/>
                    <a:lstStyle/>
                    <a:p>
                      <a:pPr algn="l" rtl="0" fontAlgn="ctr"/>
                      <a:r>
                        <a:rPr lang="en-US" sz="900" b="1" i="0" u="none" strike="noStrike">
                          <a:solidFill>
                            <a:srgbClr val="000000"/>
                          </a:solidFill>
                          <a:effectLst/>
                          <a:latin typeface="Verdana" panose="020B0604030504040204" pitchFamily="34" charset="0"/>
                          <a:ea typeface="Verdana" panose="020B0604030504040204" pitchFamily="34" charset="0"/>
                        </a:rPr>
                        <a:t>Asosiy faoliyatdan olingan foyda</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22.09</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19.35</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87326012"/>
                  </a:ext>
                </a:extLst>
              </a:tr>
              <a:tr h="149508">
                <a:tc>
                  <a:txBody>
                    <a:bodyPr/>
                    <a:lstStyle/>
                    <a:p>
                      <a:pPr algn="r" rtl="0" fontAlgn="ctr"/>
                      <a:r>
                        <a:rPr lang="en-US" sz="900" b="0" i="1" u="none" strike="noStrike">
                          <a:solidFill>
                            <a:srgbClr val="000000"/>
                          </a:solidFill>
                          <a:effectLst/>
                          <a:latin typeface="Verdana" panose="020B0604030504040204" pitchFamily="34" charset="0"/>
                          <a:ea typeface="Verdana" panose="020B0604030504040204" pitchFamily="34" charset="0"/>
                        </a:rPr>
                        <a:t>yalpi daromadning %</a:t>
                      </a:r>
                    </a:p>
                  </a:txBody>
                  <a:tcPr marL="2686" marR="40285" marT="2686" marB="0" anchor="ctr">
                    <a:lnL w="6350" cap="flat" cmpd="sng" algn="ctr">
                      <a:solidFill>
                        <a:srgbClr val="D9D9D9"/>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6%</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5%</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791977518"/>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Valyuta farqi</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1.54</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0.94</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006762515"/>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Boshqa tuzatishlar</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-0.69</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 </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729812330"/>
                  </a:ext>
                </a:extLst>
              </a:tr>
              <a:tr h="149508">
                <a:tc>
                  <a:txBody>
                    <a:bodyPr/>
                    <a:lstStyle/>
                    <a:p>
                      <a:pPr algn="l" rtl="0" fontAlgn="ctr"/>
                      <a:r>
                        <a:rPr lang="en-US" sz="900" b="1" i="0" u="none" strike="noStrike">
                          <a:solidFill>
                            <a:srgbClr val="000000"/>
                          </a:solidFill>
                          <a:effectLst/>
                          <a:latin typeface="Verdana" panose="020B0604030504040204" pitchFamily="34" charset="0"/>
                          <a:ea typeface="Verdana" panose="020B0604030504040204" pitchFamily="34" charset="0"/>
                        </a:rPr>
                        <a:t>Foizlar va soliqlardan oldingi daromadlar</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22.93</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20.29</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66604832"/>
                  </a:ext>
                </a:extLst>
              </a:tr>
              <a:tr h="149508">
                <a:tc>
                  <a:txBody>
                    <a:bodyPr/>
                    <a:lstStyle/>
                    <a:p>
                      <a:pPr algn="r" rtl="0" fontAlgn="ctr"/>
                      <a:r>
                        <a:rPr lang="en-US" sz="900" b="0" i="1" u="none" strike="noStrike">
                          <a:solidFill>
                            <a:srgbClr val="000000"/>
                          </a:solidFill>
                          <a:effectLst/>
                          <a:latin typeface="Verdana" panose="020B0604030504040204" pitchFamily="34" charset="0"/>
                          <a:ea typeface="Verdana" panose="020B0604030504040204" pitchFamily="34" charset="0"/>
                        </a:rPr>
                        <a:t>yalpi daromadning %</a:t>
                      </a:r>
                    </a:p>
                  </a:txBody>
                  <a:tcPr marL="2686" marR="40285" marT="2686" marB="0" anchor="ctr">
                    <a:lnL w="6350" cap="flat" cmpd="sng" algn="ctr">
                      <a:solidFill>
                        <a:srgbClr val="D9D9D9"/>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7%</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dirty="0">
                          <a:solidFill>
                            <a:srgbClr val="000000"/>
                          </a:solidFill>
                          <a:effectLst/>
                          <a:latin typeface="Verdana" panose="020B0604030504040204" pitchFamily="34" charset="0"/>
                          <a:ea typeface="Verdana" panose="020B0604030504040204" pitchFamily="34" charset="0"/>
                        </a:rPr>
                        <a:t>6%</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893074767"/>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Foizlar bo'yicha xarajatlar</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-6.84</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dirty="0">
                          <a:solidFill>
                            <a:srgbClr val="000000"/>
                          </a:solidFill>
                          <a:effectLst/>
                          <a:latin typeface="Verdana" panose="020B0604030504040204" pitchFamily="34" charset="0"/>
                          <a:ea typeface="Verdana" panose="020B0604030504040204" pitchFamily="34" charset="0"/>
                        </a:rPr>
                        <a:t>-5.74</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350677846"/>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Foizlarning amortizatsiyasi</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-3.93</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dirty="0">
                          <a:solidFill>
                            <a:srgbClr val="000000"/>
                          </a:solidFill>
                          <a:effectLst/>
                          <a:latin typeface="Verdana" panose="020B0604030504040204" pitchFamily="34" charset="0"/>
                          <a:ea typeface="Verdana" panose="020B0604030504040204" pitchFamily="34" charset="0"/>
                        </a:rPr>
                        <a:t>-3.10</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475594765"/>
                  </a:ext>
                </a:extLst>
              </a:tr>
              <a:tr h="149508">
                <a:tc>
                  <a:txBody>
                    <a:bodyPr/>
                    <a:lstStyle/>
                    <a:p>
                      <a:pPr algn="l" rtl="0" fontAlgn="ctr"/>
                      <a:r>
                        <a:rPr lang="en-US" sz="900" b="0" i="0" u="none" strike="noStrike">
                          <a:solidFill>
                            <a:srgbClr val="000000"/>
                          </a:solidFill>
                          <a:effectLst/>
                          <a:latin typeface="Verdana" panose="020B0604030504040204" pitchFamily="34" charset="0"/>
                          <a:ea typeface="Verdana" panose="020B0604030504040204" pitchFamily="34" charset="0"/>
                        </a:rPr>
                        <a:t>Daromad solig'i</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a:solidFill>
                            <a:srgbClr val="000000"/>
                          </a:solidFill>
                          <a:effectLst/>
                          <a:latin typeface="Verdana" panose="020B0604030504040204" pitchFamily="34" charset="0"/>
                          <a:ea typeface="Verdana" panose="020B0604030504040204" pitchFamily="34" charset="0"/>
                        </a:rPr>
                        <a:t>-0.35</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0" u="none" strike="noStrike" dirty="0">
                          <a:solidFill>
                            <a:srgbClr val="000000"/>
                          </a:solidFill>
                          <a:effectLst/>
                          <a:latin typeface="Verdana" panose="020B0604030504040204" pitchFamily="34" charset="0"/>
                          <a:ea typeface="Verdana" panose="020B0604030504040204" pitchFamily="34" charset="0"/>
                        </a:rPr>
                        <a:t>-1.0</a:t>
                      </a:r>
                    </a:p>
                  </a:txBody>
                  <a:tcPr marL="2686" marR="2686" marT="2686" marB="0" anchor="ctr">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718950609"/>
                  </a:ext>
                </a:extLst>
              </a:tr>
              <a:tr h="149508">
                <a:tc>
                  <a:txBody>
                    <a:bodyPr/>
                    <a:lstStyle/>
                    <a:p>
                      <a:pPr algn="l" rtl="0" fontAlgn="ctr"/>
                      <a:r>
                        <a:rPr lang="en-US" sz="900" b="1" i="0" u="none" strike="noStrike">
                          <a:solidFill>
                            <a:srgbClr val="000000"/>
                          </a:solidFill>
                          <a:effectLst/>
                          <a:latin typeface="Verdana" panose="020B0604030504040204" pitchFamily="34" charset="0"/>
                          <a:ea typeface="Verdana" panose="020B0604030504040204" pitchFamily="34" charset="0"/>
                        </a:rPr>
                        <a:t>MSFOga muvofiq sof foyda (zarar)</a:t>
                      </a:r>
                    </a:p>
                  </a:txBody>
                  <a:tcPr marL="40285" marR="2686" marT="2686" marB="0" anchor="ctr">
                    <a:lnL w="6350" cap="flat" cmpd="sng" algn="ctr">
                      <a:solidFill>
                        <a:srgbClr val="D9D9D9"/>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mln. AQSH dollari</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a:solidFill>
                            <a:srgbClr val="000000"/>
                          </a:solidFill>
                          <a:effectLst/>
                          <a:latin typeface="Verdana" panose="020B0604030504040204" pitchFamily="34" charset="0"/>
                          <a:ea typeface="Verdana" panose="020B0604030504040204" pitchFamily="34" charset="0"/>
                        </a:rPr>
                        <a:t>11.81</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1" i="0" u="none" strike="noStrike" dirty="0">
                          <a:solidFill>
                            <a:srgbClr val="000000"/>
                          </a:solidFill>
                          <a:effectLst/>
                          <a:latin typeface="Verdana" panose="020B0604030504040204" pitchFamily="34" charset="0"/>
                          <a:ea typeface="Verdana" panose="020B0604030504040204" pitchFamily="34" charset="0"/>
                        </a:rPr>
                        <a:t>10.44</a:t>
                      </a:r>
                    </a:p>
                  </a:txBody>
                  <a:tcPr marL="2686" marR="2686" marT="2686" marB="0" anchor="ctr">
                    <a:lnL>
                      <a:noFill/>
                    </a:lnL>
                    <a:lnR>
                      <a:noFill/>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856858018"/>
                  </a:ext>
                </a:extLst>
              </a:tr>
              <a:tr h="149508">
                <a:tc>
                  <a:txBody>
                    <a:bodyPr/>
                    <a:lstStyle/>
                    <a:p>
                      <a:pPr algn="r" rtl="0" fontAlgn="ctr"/>
                      <a:r>
                        <a:rPr lang="en-US" sz="900" b="0" i="1" u="none" strike="noStrike">
                          <a:solidFill>
                            <a:srgbClr val="000000"/>
                          </a:solidFill>
                          <a:effectLst/>
                          <a:latin typeface="Verdana" panose="020B0604030504040204" pitchFamily="34" charset="0"/>
                          <a:ea typeface="Verdana" panose="020B0604030504040204" pitchFamily="34" charset="0"/>
                        </a:rPr>
                        <a:t>yalpi daromadning %</a:t>
                      </a:r>
                    </a:p>
                  </a:txBody>
                  <a:tcPr marL="2686" marR="2686" marT="2686" marB="0" anchor="ctr">
                    <a:lnL w="6350" cap="flat" cmpd="sng" algn="ctr">
                      <a:solidFill>
                        <a:srgbClr val="D9D9D9"/>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 </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a:solidFill>
                            <a:srgbClr val="000000"/>
                          </a:solidFill>
                          <a:effectLst/>
                          <a:latin typeface="Verdana" panose="020B0604030504040204" pitchFamily="34" charset="0"/>
                          <a:ea typeface="Verdana" panose="020B0604030504040204" pitchFamily="34" charset="0"/>
                        </a:rPr>
                        <a:t>3%</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Verdana" panose="020B0604030504040204" pitchFamily="34" charset="0"/>
                        <a:ea typeface="Verdana" panose="020B0604030504040204" pitchFamily="34" charset="0"/>
                      </a:endParaRPr>
                    </a:p>
                  </a:txBody>
                  <a:tcPr marL="2686" marR="2686" marT="2686" marB="0" anchor="ctr">
                    <a:lnL>
                      <a:noFill/>
                    </a:lnL>
                    <a:lnR>
                      <a:noFill/>
                    </a:lnR>
                    <a:lnT>
                      <a:noFill/>
                    </a:lnT>
                    <a:lnB>
                      <a:noFill/>
                    </a:lnB>
                  </a:tcPr>
                </a:tc>
                <a:tc>
                  <a:txBody>
                    <a:bodyPr/>
                    <a:lstStyle/>
                    <a:p>
                      <a:pPr algn="ctr" rtl="0" fontAlgn="ctr"/>
                      <a:r>
                        <a:rPr lang="en-US" sz="900" b="0" i="1" u="none" strike="noStrike" dirty="0">
                          <a:solidFill>
                            <a:srgbClr val="000000"/>
                          </a:solidFill>
                          <a:effectLst/>
                          <a:latin typeface="Verdana" panose="020B0604030504040204" pitchFamily="34" charset="0"/>
                          <a:ea typeface="Verdana" panose="020B0604030504040204" pitchFamily="34" charset="0"/>
                        </a:rPr>
                        <a:t>3%</a:t>
                      </a:r>
                    </a:p>
                  </a:txBody>
                  <a:tcPr marL="2686" marR="2686" marT="26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4292296282"/>
                  </a:ext>
                </a:extLst>
              </a:tr>
            </a:tbl>
          </a:graphicData>
        </a:graphic>
      </p:graphicFrame>
    </p:spTree>
    <p:extLst>
      <p:ext uri="{BB962C8B-B14F-4D97-AF65-F5344CB8AC3E}">
        <p14:creationId xmlns:p14="http://schemas.microsoft.com/office/powerpoint/2010/main" val="2655146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5809-5CFB-419F-A551-5CCFADC5A487}"/>
              </a:ext>
            </a:extLst>
          </p:cNvPr>
          <p:cNvSpPr>
            <a:spLocks noGrp="1"/>
          </p:cNvSpPr>
          <p:nvPr>
            <p:ph type="title"/>
          </p:nvPr>
        </p:nvSpPr>
        <p:spPr/>
        <p:txBody>
          <a:bodyPr/>
          <a:lstStyle/>
          <a:p>
            <a:pPr lvl="0">
              <a:lnSpc>
                <a:spcPct val="100000"/>
              </a:lnSpc>
              <a:spcBef>
                <a:spcPts val="0"/>
              </a:spcBef>
              <a:defRPr/>
            </a:pPr>
            <a:r>
              <a:rPr lang="en-US" sz="1400" dirty="0" err="1">
                <a:solidFill>
                  <a:schemeClr val="dk1"/>
                </a:solidFill>
              </a:rPr>
              <a:t>Kompayaning</a:t>
            </a:r>
            <a:r>
              <a:rPr lang="en-US" sz="1400" dirty="0">
                <a:solidFill>
                  <a:schemeClr val="dk1"/>
                </a:solidFill>
              </a:rPr>
              <a:t> 2024</a:t>
            </a:r>
            <a:r>
              <a:rPr lang="uz-Latn-UZ" sz="1400" dirty="0">
                <a:solidFill>
                  <a:schemeClr val="dk1"/>
                </a:solidFill>
              </a:rPr>
              <a:t>-</a:t>
            </a:r>
            <a:r>
              <a:rPr lang="en-US" sz="1400" dirty="0" err="1">
                <a:solidFill>
                  <a:schemeClr val="dk1"/>
                </a:solidFill>
              </a:rPr>
              <a:t>yildagi</a:t>
            </a:r>
            <a:r>
              <a:rPr lang="en-US" sz="1400" dirty="0">
                <a:solidFill>
                  <a:schemeClr val="dk1"/>
                </a:solidFill>
              </a:rPr>
              <a:t> </a:t>
            </a:r>
            <a:r>
              <a:rPr lang="en-US" sz="1400" dirty="0" err="1">
                <a:solidFill>
                  <a:schemeClr val="dk1"/>
                </a:solidFill>
              </a:rPr>
              <a:t>dvigatel</a:t>
            </a:r>
            <a:r>
              <a:rPr lang="en-US" sz="1400" dirty="0">
                <a:solidFill>
                  <a:schemeClr val="dk1"/>
                </a:solidFill>
              </a:rPr>
              <a:t> </a:t>
            </a:r>
            <a:r>
              <a:rPr lang="en-US" sz="1400" dirty="0" err="1">
                <a:solidFill>
                  <a:schemeClr val="dk1"/>
                </a:solidFill>
              </a:rPr>
              <a:t>narxlari</a:t>
            </a:r>
            <a:endParaRPr lang="en-US" sz="1400" dirty="0">
              <a:ea typeface="Calibri" panose="020F0502020204030204" pitchFamily="34" charset="0"/>
            </a:endParaRPr>
          </a:p>
        </p:txBody>
      </p:sp>
      <p:sp>
        <p:nvSpPr>
          <p:cNvPr id="4" name="Slide Number Placeholder 3">
            <a:extLst>
              <a:ext uri="{FF2B5EF4-FFF2-40B4-BE49-F238E27FC236}">
                <a16:creationId xmlns:a16="http://schemas.microsoft.com/office/drawing/2014/main" id="{426A9831-8116-4B89-92DD-98C805C3630E}"/>
              </a:ext>
            </a:extLst>
          </p:cNvPr>
          <p:cNvSpPr>
            <a:spLocks noGrp="1"/>
          </p:cNvSpPr>
          <p:nvPr>
            <p:ph type="sldNum" sz="quarter" idx="12"/>
          </p:nvPr>
        </p:nvSpPr>
        <p:spPr>
          <a:xfrm>
            <a:off x="6779084" y="6458286"/>
            <a:ext cx="2057400" cy="365125"/>
          </a:xfrm>
        </p:spPr>
        <p:txBody>
          <a:bodyPr/>
          <a:lstStyle/>
          <a:p>
            <a:fld id="{1354BD52-9AEB-47A1-BEEE-8060037B36A9}" type="slidenum">
              <a:rPr lang="en-US" smtClean="0"/>
              <a:t>6</a:t>
            </a:fld>
            <a:endParaRPr lang="en-US" dirty="0"/>
          </a:p>
        </p:txBody>
      </p:sp>
      <p:sp>
        <p:nvSpPr>
          <p:cNvPr id="3" name="Rectangle 1">
            <a:extLst>
              <a:ext uri="{FF2B5EF4-FFF2-40B4-BE49-F238E27FC236}">
                <a16:creationId xmlns:a16="http://schemas.microsoft.com/office/drawing/2014/main" id="{44B8BFA8-6BE0-42CA-873A-5DA5CF5215E3}"/>
              </a:ext>
            </a:extLst>
          </p:cNvPr>
          <p:cNvSpPr>
            <a:spLocks noChangeArrowheads="1"/>
          </p:cNvSpPr>
          <p:nvPr/>
        </p:nvSpPr>
        <p:spPr bwMode="auto">
          <a:xfrm>
            <a:off x="0" y="-27699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8" name="Table 7">
            <a:extLst>
              <a:ext uri="{FF2B5EF4-FFF2-40B4-BE49-F238E27FC236}">
                <a16:creationId xmlns:a16="http://schemas.microsoft.com/office/drawing/2014/main" id="{48C6EF27-CAC1-4B11-BFE8-AA77F58B12EC}"/>
              </a:ext>
            </a:extLst>
          </p:cNvPr>
          <p:cNvGraphicFramePr>
            <a:graphicFrameLocks noGrp="1"/>
          </p:cNvGraphicFramePr>
          <p:nvPr>
            <p:extLst/>
          </p:nvPr>
        </p:nvGraphicFramePr>
        <p:xfrm>
          <a:off x="1353660" y="1010471"/>
          <a:ext cx="7058820" cy="4825792"/>
        </p:xfrm>
        <a:graphic>
          <a:graphicData uri="http://schemas.openxmlformats.org/drawingml/2006/table">
            <a:tbl>
              <a:tblPr/>
              <a:tblGrid>
                <a:gridCol w="1099455">
                  <a:extLst>
                    <a:ext uri="{9D8B030D-6E8A-4147-A177-3AD203B41FA5}">
                      <a16:colId xmlns:a16="http://schemas.microsoft.com/office/drawing/2014/main" val="1624125833"/>
                    </a:ext>
                  </a:extLst>
                </a:gridCol>
                <a:gridCol w="1928030">
                  <a:extLst>
                    <a:ext uri="{9D8B030D-6E8A-4147-A177-3AD203B41FA5}">
                      <a16:colId xmlns:a16="http://schemas.microsoft.com/office/drawing/2014/main" val="656883467"/>
                    </a:ext>
                  </a:extLst>
                </a:gridCol>
                <a:gridCol w="876377">
                  <a:extLst>
                    <a:ext uri="{9D8B030D-6E8A-4147-A177-3AD203B41FA5}">
                      <a16:colId xmlns:a16="http://schemas.microsoft.com/office/drawing/2014/main" val="3883969566"/>
                    </a:ext>
                  </a:extLst>
                </a:gridCol>
                <a:gridCol w="1195060">
                  <a:extLst>
                    <a:ext uri="{9D8B030D-6E8A-4147-A177-3AD203B41FA5}">
                      <a16:colId xmlns:a16="http://schemas.microsoft.com/office/drawing/2014/main" val="1456521884"/>
                    </a:ext>
                  </a:extLst>
                </a:gridCol>
                <a:gridCol w="1195060">
                  <a:extLst>
                    <a:ext uri="{9D8B030D-6E8A-4147-A177-3AD203B41FA5}">
                      <a16:colId xmlns:a16="http://schemas.microsoft.com/office/drawing/2014/main" val="3616623358"/>
                    </a:ext>
                  </a:extLst>
                </a:gridCol>
                <a:gridCol w="764838">
                  <a:extLst>
                    <a:ext uri="{9D8B030D-6E8A-4147-A177-3AD203B41FA5}">
                      <a16:colId xmlns:a16="http://schemas.microsoft.com/office/drawing/2014/main" val="3282239768"/>
                    </a:ext>
                  </a:extLst>
                </a:gridCol>
              </a:tblGrid>
              <a:tr h="432052">
                <a:tc>
                  <a:txBody>
                    <a:bodyPr/>
                    <a:lstStyle/>
                    <a:p>
                      <a:pPr algn="ctr" fontAlgn="ctr"/>
                      <a:r>
                        <a:rPr lang="en-US" sz="1100" b="1" i="0" u="none" strike="noStrike">
                          <a:solidFill>
                            <a:srgbClr val="000000"/>
                          </a:solidFill>
                          <a:effectLst/>
                          <a:latin typeface="Calibri" panose="020F0502020204030204" pitchFamily="34" charset="0"/>
                        </a:rPr>
                        <a:t>Xaridor</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ctr" fontAlgn="ctr"/>
                      <a:r>
                        <a:rPr lang="en-US" sz="1100" b="1" i="0" u="none" strike="noStrike">
                          <a:solidFill>
                            <a:srgbClr val="000000"/>
                          </a:solidFill>
                          <a:effectLst/>
                          <a:latin typeface="Calibri" panose="020F0502020204030204" pitchFamily="34" charset="0"/>
                        </a:rPr>
                        <a:t>Dvigatel turi</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ctr" fontAlgn="ctr"/>
                      <a:r>
                        <a:rPr lang="en-US" sz="1100" b="1" i="0" u="none" strike="noStrike">
                          <a:solidFill>
                            <a:srgbClr val="000000"/>
                          </a:solidFill>
                          <a:effectLst/>
                          <a:latin typeface="Calibri" panose="020F0502020204030204" pitchFamily="34" charset="0"/>
                        </a:rPr>
                        <a:t>Dvigatel raqami</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ctr" fontAlgn="ctr"/>
                      <a:r>
                        <a:rPr lang="en-US" sz="1100" b="1" i="0" u="none" strike="noStrike">
                          <a:solidFill>
                            <a:srgbClr val="000000"/>
                          </a:solidFill>
                          <a:effectLst/>
                          <a:latin typeface="Calibri" panose="020F0502020204030204" pitchFamily="34" charset="0"/>
                        </a:rPr>
                        <a:t>Joriy narx (so'm)</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ctr" fontAlgn="ctr"/>
                      <a:r>
                        <a:rPr lang="en-US" sz="1100" b="1" i="0" u="none" strike="noStrike">
                          <a:solidFill>
                            <a:srgbClr val="000000"/>
                          </a:solidFill>
                          <a:effectLst/>
                          <a:latin typeface="Calibri" panose="020F0502020204030204" pitchFamily="34" charset="0"/>
                        </a:rPr>
                        <a:t>Yangi narx (so'm)</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tc>
                  <a:txBody>
                    <a:bodyPr/>
                    <a:lstStyle/>
                    <a:p>
                      <a:pPr algn="ctr" fontAlgn="ctr"/>
                      <a:r>
                        <a:rPr lang="en-US" sz="1100" b="1" i="0" u="none" strike="noStrike" dirty="0">
                          <a:solidFill>
                            <a:srgbClr val="000000"/>
                          </a:solidFill>
                          <a:effectLst/>
                          <a:latin typeface="Calibri" panose="020F0502020204030204" pitchFamily="34" charset="0"/>
                        </a:rPr>
                        <a:t>%</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7E7"/>
                    </a:solidFill>
                  </a:tcPr>
                </a:tc>
                <a:extLst>
                  <a:ext uri="{0D108BD9-81ED-4DB2-BD59-A6C34878D82A}">
                    <a16:rowId xmlns:a16="http://schemas.microsoft.com/office/drawing/2014/main" val="2286591059"/>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LIF CSS Prime</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25203721</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20,382,720.00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21,894,300.00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707022101"/>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L4H CSS Prime</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25203705</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22,840,730.00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24,534,600.00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47887784"/>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J200 1.5L Euro5 MT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25187239</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13,267,660.00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14,251,590.00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610542331"/>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J200 1.5L Euro5 AT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25187240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12,949,480.00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13,909,810.00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128770551"/>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J200 1.5L Euro2 MT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25187241</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12,993,510.00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13,957,108.70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905008275"/>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J200 1.5L Euro2 AT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25187242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12,609,810.00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13,544,953.51</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384806442"/>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LM9 1.5L Euro2 MT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25189732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13,180,750.00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14,158,230.00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912592082"/>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L2C 1.5L Euro2 MT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25187670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13,099,490.00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14,070,948.18</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11278692"/>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L2C 1.5L Euro2 AT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25187671</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12,753,990.00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13,699,825.90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363300467"/>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L2C 1.5L Euro4 MT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96936585</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13,271,220.00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14,255,410.00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181687948"/>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L2C 1.5L Euro4 AT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96936586</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13,008,420.00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13,973,120.00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880405551"/>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T250 1.5L Euro5 AT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25193879</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12,976,540.00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13,938,880.21</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201437462"/>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T250 1.5L Euro5 MT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25193880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13,350,120.00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14,340,164.90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65930764"/>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it-IT" sz="1000" b="0" i="0" u="none" strike="noStrike">
                          <a:solidFill>
                            <a:srgbClr val="000000"/>
                          </a:solidFill>
                          <a:effectLst/>
                          <a:latin typeface="Calibri" panose="020F0502020204030204" pitchFamily="34" charset="0"/>
                        </a:rPr>
                        <a:t>LKY 1.2L Euro2 MT Mani</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25183796A</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13,779,250.00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14,801,119.18</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626526067"/>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LL0 1.2 Euro5 AT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25195375</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14,856,070.00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15,957,796.15</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207217062"/>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LM9 1.5L Euro2 MT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28289936</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13,534,510.00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14,538,230.00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408020244"/>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LM9 1.5L Euro2 AT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28289937</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13,189,010.00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14,167,110.00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834682569"/>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LM9 1.5L Euro5 AT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28289938</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13,411,560.00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14,406,161.29</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4045895474"/>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LM9 1.5L Euro5 MT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28289939</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13,785,140.00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14,807,445.98</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3502259124"/>
                  </a:ext>
                </a:extLst>
              </a:tr>
              <a:tr h="219687">
                <a:tc>
                  <a:txBody>
                    <a:bodyPr/>
                    <a:lstStyle/>
                    <a:p>
                      <a:pPr algn="l" fontAlgn="b"/>
                      <a:r>
                        <a:rPr lang="en-US" sz="1000" b="0" i="0" u="none" strike="noStrike">
                          <a:solidFill>
                            <a:srgbClr val="000000"/>
                          </a:solidFill>
                          <a:effectLst/>
                          <a:latin typeface="Calibri" panose="020F0502020204030204" pitchFamily="34" charset="0"/>
                        </a:rPr>
                        <a:t>UzAuto Motors</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LM9 1.5L Euro2 AT</a:t>
                      </a:r>
                    </a:p>
                  </a:txBody>
                  <a:tcPr marL="952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28289940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13,044,830.00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14,012,230.00</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7.42%</a:t>
                      </a:r>
                    </a:p>
                  </a:txBody>
                  <a:tcPr marL="6350" marR="6350" marT="6350" marB="0" anchor="b">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4138754120"/>
                  </a:ext>
                </a:extLst>
              </a:tr>
            </a:tbl>
          </a:graphicData>
        </a:graphic>
      </p:graphicFrame>
    </p:spTree>
    <p:extLst>
      <p:ext uri="{BB962C8B-B14F-4D97-AF65-F5344CB8AC3E}">
        <p14:creationId xmlns:p14="http://schemas.microsoft.com/office/powerpoint/2010/main" val="3888686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5809-5CFB-419F-A551-5CCFADC5A487}"/>
              </a:ext>
            </a:extLst>
          </p:cNvPr>
          <p:cNvSpPr>
            <a:spLocks noGrp="1"/>
          </p:cNvSpPr>
          <p:nvPr>
            <p:ph type="title"/>
          </p:nvPr>
        </p:nvSpPr>
        <p:spPr/>
        <p:txBody>
          <a:bodyPr/>
          <a:lstStyle/>
          <a:p>
            <a:pPr lvl="0">
              <a:lnSpc>
                <a:spcPct val="100000"/>
              </a:lnSpc>
              <a:spcBef>
                <a:spcPts val="0"/>
              </a:spcBef>
              <a:defRPr/>
            </a:pPr>
            <a:r>
              <a:rPr lang="en-US" sz="1400" dirty="0" err="1">
                <a:solidFill>
                  <a:schemeClr val="dk1"/>
                </a:solidFill>
              </a:rPr>
              <a:t>Kompayaning</a:t>
            </a:r>
            <a:r>
              <a:rPr lang="en-US" sz="1400" dirty="0">
                <a:solidFill>
                  <a:schemeClr val="dk1"/>
                </a:solidFill>
              </a:rPr>
              <a:t> 2024</a:t>
            </a:r>
            <a:r>
              <a:rPr lang="uz-Latn-UZ" sz="1400" dirty="0">
                <a:solidFill>
                  <a:schemeClr val="dk1"/>
                </a:solidFill>
              </a:rPr>
              <a:t>-</a:t>
            </a:r>
            <a:r>
              <a:rPr lang="en-US" sz="1400" dirty="0" err="1">
                <a:solidFill>
                  <a:schemeClr val="dk1"/>
                </a:solidFill>
              </a:rPr>
              <a:t>yil</a:t>
            </a:r>
            <a:r>
              <a:rPr lang="en-US" sz="1400" dirty="0">
                <a:solidFill>
                  <a:schemeClr val="dk1"/>
                </a:solidFill>
              </a:rPr>
              <a:t> </a:t>
            </a:r>
            <a:r>
              <a:rPr lang="en-US" sz="1400" dirty="0" err="1">
                <a:solidFill>
                  <a:schemeClr val="dk1"/>
                </a:solidFill>
              </a:rPr>
              <a:t>uchun</a:t>
            </a:r>
            <a:r>
              <a:rPr lang="en-US" sz="1400" dirty="0">
                <a:solidFill>
                  <a:schemeClr val="dk1"/>
                </a:solidFill>
              </a:rPr>
              <a:t> </a:t>
            </a:r>
            <a:r>
              <a:rPr lang="en-US" sz="1400" dirty="0" err="1">
                <a:solidFill>
                  <a:schemeClr val="dk1"/>
                </a:solidFill>
              </a:rPr>
              <a:t>kapital</a:t>
            </a:r>
            <a:r>
              <a:rPr lang="en-US" sz="1400" dirty="0">
                <a:solidFill>
                  <a:schemeClr val="dk1"/>
                </a:solidFill>
              </a:rPr>
              <a:t> </a:t>
            </a:r>
            <a:r>
              <a:rPr lang="en-US" sz="1400" dirty="0" err="1">
                <a:solidFill>
                  <a:schemeClr val="dk1"/>
                </a:solidFill>
              </a:rPr>
              <a:t>xarajatlari</a:t>
            </a:r>
            <a:endParaRPr lang="en-US" sz="1400" dirty="0">
              <a:ea typeface="Calibri" panose="020F0502020204030204" pitchFamily="34" charset="0"/>
            </a:endParaRPr>
          </a:p>
        </p:txBody>
      </p:sp>
      <p:sp>
        <p:nvSpPr>
          <p:cNvPr id="4" name="Slide Number Placeholder 3">
            <a:extLst>
              <a:ext uri="{FF2B5EF4-FFF2-40B4-BE49-F238E27FC236}">
                <a16:creationId xmlns:a16="http://schemas.microsoft.com/office/drawing/2014/main" id="{426A9831-8116-4B89-92DD-98C805C3630E}"/>
              </a:ext>
            </a:extLst>
          </p:cNvPr>
          <p:cNvSpPr>
            <a:spLocks noGrp="1"/>
          </p:cNvSpPr>
          <p:nvPr>
            <p:ph type="sldNum" sz="quarter" idx="12"/>
          </p:nvPr>
        </p:nvSpPr>
        <p:spPr>
          <a:xfrm>
            <a:off x="6779084" y="6458286"/>
            <a:ext cx="2057400" cy="365125"/>
          </a:xfrm>
        </p:spPr>
        <p:txBody>
          <a:bodyPr/>
          <a:lstStyle/>
          <a:p>
            <a:fld id="{1354BD52-9AEB-47A1-BEEE-8060037B36A9}" type="slidenum">
              <a:rPr lang="en-US" smtClean="0"/>
              <a:t>7</a:t>
            </a:fld>
            <a:endParaRPr lang="en-US" dirty="0"/>
          </a:p>
        </p:txBody>
      </p:sp>
      <p:sp>
        <p:nvSpPr>
          <p:cNvPr id="3" name="Rectangle 1">
            <a:extLst>
              <a:ext uri="{FF2B5EF4-FFF2-40B4-BE49-F238E27FC236}">
                <a16:creationId xmlns:a16="http://schemas.microsoft.com/office/drawing/2014/main" id="{44B8BFA8-6BE0-42CA-873A-5DA5CF5215E3}"/>
              </a:ext>
            </a:extLst>
          </p:cNvPr>
          <p:cNvSpPr>
            <a:spLocks noChangeArrowheads="1"/>
          </p:cNvSpPr>
          <p:nvPr/>
        </p:nvSpPr>
        <p:spPr bwMode="auto">
          <a:xfrm>
            <a:off x="0" y="-27699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C53739B7-875F-4603-99AE-187902E35FF4}"/>
              </a:ext>
            </a:extLst>
          </p:cNvPr>
          <p:cNvSpPr/>
          <p:nvPr/>
        </p:nvSpPr>
        <p:spPr>
          <a:xfrm>
            <a:off x="7743929" y="851733"/>
            <a:ext cx="1191353" cy="246221"/>
          </a:xfrm>
          <a:prstGeom prst="rect">
            <a:avLst/>
          </a:prstGeom>
        </p:spPr>
        <p:txBody>
          <a:bodyPr wrap="none">
            <a:spAutoFit/>
          </a:bodyPr>
          <a:lstStyle/>
          <a:p>
            <a:pPr lvl="0" algn="r" defTabSz="914400" fontAlgn="b">
              <a:defRPr/>
            </a:pPr>
            <a:r>
              <a:rPr lang="en-US" sz="1000" b="1" i="1" dirty="0">
                <a:solidFill>
                  <a:sysClr val="windowText" lastClr="000000"/>
                </a:solidFill>
                <a:latin typeface="Calibri" panose="020F0502020204030204" pitchFamily="34" charset="0"/>
              </a:rPr>
              <a:t>ming. AQSH </a:t>
            </a:r>
            <a:r>
              <a:rPr lang="en-US" sz="1000" b="1" i="1" dirty="0" err="1">
                <a:solidFill>
                  <a:sysClr val="windowText" lastClr="000000"/>
                </a:solidFill>
                <a:latin typeface="Calibri" panose="020F0502020204030204" pitchFamily="34" charset="0"/>
              </a:rPr>
              <a:t>dollari</a:t>
            </a:r>
            <a:endParaRPr lang="en-US" sz="1000" b="1" i="1" dirty="0">
              <a:solidFill>
                <a:sysClr val="windowText" lastClr="000000"/>
              </a:solidFill>
              <a:latin typeface="Calibri" panose="020F0502020204030204" pitchFamily="34" charset="0"/>
            </a:endParaRPr>
          </a:p>
        </p:txBody>
      </p:sp>
      <p:graphicFrame>
        <p:nvGraphicFramePr>
          <p:cNvPr id="8" name="Table 7">
            <a:extLst>
              <a:ext uri="{FF2B5EF4-FFF2-40B4-BE49-F238E27FC236}">
                <a16:creationId xmlns:a16="http://schemas.microsoft.com/office/drawing/2014/main" id="{0A28B2FC-9345-4837-8398-661EC3708B4D}"/>
              </a:ext>
            </a:extLst>
          </p:cNvPr>
          <p:cNvGraphicFramePr>
            <a:graphicFrameLocks noGrp="1"/>
          </p:cNvGraphicFramePr>
          <p:nvPr>
            <p:extLst/>
          </p:nvPr>
        </p:nvGraphicFramePr>
        <p:xfrm>
          <a:off x="225248" y="1055619"/>
          <a:ext cx="8710034" cy="5270166"/>
        </p:xfrm>
        <a:graphic>
          <a:graphicData uri="http://schemas.openxmlformats.org/drawingml/2006/table">
            <a:tbl>
              <a:tblPr/>
              <a:tblGrid>
                <a:gridCol w="2890701">
                  <a:extLst>
                    <a:ext uri="{9D8B030D-6E8A-4147-A177-3AD203B41FA5}">
                      <a16:colId xmlns:a16="http://schemas.microsoft.com/office/drawing/2014/main" val="3721286808"/>
                    </a:ext>
                  </a:extLst>
                </a:gridCol>
                <a:gridCol w="447641">
                  <a:extLst>
                    <a:ext uri="{9D8B030D-6E8A-4147-A177-3AD203B41FA5}">
                      <a16:colId xmlns:a16="http://schemas.microsoft.com/office/drawing/2014/main" val="2281749357"/>
                    </a:ext>
                  </a:extLst>
                </a:gridCol>
                <a:gridCol w="447641">
                  <a:extLst>
                    <a:ext uri="{9D8B030D-6E8A-4147-A177-3AD203B41FA5}">
                      <a16:colId xmlns:a16="http://schemas.microsoft.com/office/drawing/2014/main" val="2494237596"/>
                    </a:ext>
                  </a:extLst>
                </a:gridCol>
                <a:gridCol w="447641">
                  <a:extLst>
                    <a:ext uri="{9D8B030D-6E8A-4147-A177-3AD203B41FA5}">
                      <a16:colId xmlns:a16="http://schemas.microsoft.com/office/drawing/2014/main" val="2320215853"/>
                    </a:ext>
                  </a:extLst>
                </a:gridCol>
                <a:gridCol w="447641">
                  <a:extLst>
                    <a:ext uri="{9D8B030D-6E8A-4147-A177-3AD203B41FA5}">
                      <a16:colId xmlns:a16="http://schemas.microsoft.com/office/drawing/2014/main" val="2741812253"/>
                    </a:ext>
                  </a:extLst>
                </a:gridCol>
                <a:gridCol w="447641">
                  <a:extLst>
                    <a:ext uri="{9D8B030D-6E8A-4147-A177-3AD203B41FA5}">
                      <a16:colId xmlns:a16="http://schemas.microsoft.com/office/drawing/2014/main" val="1708798228"/>
                    </a:ext>
                  </a:extLst>
                </a:gridCol>
                <a:gridCol w="447641">
                  <a:extLst>
                    <a:ext uri="{9D8B030D-6E8A-4147-A177-3AD203B41FA5}">
                      <a16:colId xmlns:a16="http://schemas.microsoft.com/office/drawing/2014/main" val="2721343537"/>
                    </a:ext>
                  </a:extLst>
                </a:gridCol>
                <a:gridCol w="447641">
                  <a:extLst>
                    <a:ext uri="{9D8B030D-6E8A-4147-A177-3AD203B41FA5}">
                      <a16:colId xmlns:a16="http://schemas.microsoft.com/office/drawing/2014/main" val="1033040713"/>
                    </a:ext>
                  </a:extLst>
                </a:gridCol>
                <a:gridCol w="447641">
                  <a:extLst>
                    <a:ext uri="{9D8B030D-6E8A-4147-A177-3AD203B41FA5}">
                      <a16:colId xmlns:a16="http://schemas.microsoft.com/office/drawing/2014/main" val="2665223504"/>
                    </a:ext>
                  </a:extLst>
                </a:gridCol>
                <a:gridCol w="447641">
                  <a:extLst>
                    <a:ext uri="{9D8B030D-6E8A-4147-A177-3AD203B41FA5}">
                      <a16:colId xmlns:a16="http://schemas.microsoft.com/office/drawing/2014/main" val="1176172459"/>
                    </a:ext>
                  </a:extLst>
                </a:gridCol>
                <a:gridCol w="447641">
                  <a:extLst>
                    <a:ext uri="{9D8B030D-6E8A-4147-A177-3AD203B41FA5}">
                      <a16:colId xmlns:a16="http://schemas.microsoft.com/office/drawing/2014/main" val="891579081"/>
                    </a:ext>
                  </a:extLst>
                </a:gridCol>
                <a:gridCol w="447641">
                  <a:extLst>
                    <a:ext uri="{9D8B030D-6E8A-4147-A177-3AD203B41FA5}">
                      <a16:colId xmlns:a16="http://schemas.microsoft.com/office/drawing/2014/main" val="3888816173"/>
                    </a:ext>
                  </a:extLst>
                </a:gridCol>
                <a:gridCol w="447641">
                  <a:extLst>
                    <a:ext uri="{9D8B030D-6E8A-4147-A177-3AD203B41FA5}">
                      <a16:colId xmlns:a16="http://schemas.microsoft.com/office/drawing/2014/main" val="3768817809"/>
                    </a:ext>
                  </a:extLst>
                </a:gridCol>
                <a:gridCol w="447641">
                  <a:extLst>
                    <a:ext uri="{9D8B030D-6E8A-4147-A177-3AD203B41FA5}">
                      <a16:colId xmlns:a16="http://schemas.microsoft.com/office/drawing/2014/main" val="823850763"/>
                    </a:ext>
                  </a:extLst>
                </a:gridCol>
              </a:tblGrid>
              <a:tr h="182880">
                <a:tc>
                  <a:txBody>
                    <a:bodyPr/>
                    <a:lstStyle/>
                    <a:p>
                      <a:pPr algn="ctr" fontAlgn="ctr"/>
                      <a:r>
                        <a:rPr lang="en-US" sz="700" b="1" i="0" u="none" strike="noStrike" dirty="0">
                          <a:solidFill>
                            <a:sysClr val="windowText" lastClr="000000"/>
                          </a:solidFill>
                          <a:effectLst/>
                          <a:latin typeface="Calibri" panose="020F0502020204030204" pitchFamily="34" charset="0"/>
                        </a:rPr>
                        <a:t>CAPEX Kapital xarajatlar</a:t>
                      </a:r>
                    </a:p>
                  </a:txBody>
                  <a:tcPr marL="2854" marR="2854" marT="2854" marB="0" anchor="ctr">
                    <a:lnL w="12700" cap="flat" cmpd="sng" algn="ctr">
                      <a:solidFill>
                        <a:schemeClr val="bg1">
                          <a:lumMod val="75000"/>
                        </a:schemeClr>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Yanvar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Fevral</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Mart</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Aprel</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May</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Iyun</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Iyul</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Avgust</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Sentyabr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Oktyabr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Noyabr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Dekabr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700" b="1" i="0" u="none" strike="noStrike" dirty="0">
                          <a:solidFill>
                            <a:sysClr val="windowText" lastClr="000000"/>
                          </a:solidFill>
                          <a:effectLst/>
                          <a:latin typeface="Calibri" panose="020F0502020204030204" pitchFamily="34" charset="0"/>
                        </a:rPr>
                        <a:t>2024</a:t>
                      </a:r>
                    </a:p>
                  </a:txBody>
                  <a:tcPr marL="2854" marR="2854" marT="2854" marB="0" anchor="ctr">
                    <a:lnL w="19050" cap="flat" cmpd="sng" algn="ctr">
                      <a:solidFill>
                        <a:srgbClr val="FFFFFF"/>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66178082"/>
                  </a:ext>
                </a:extLst>
              </a:tr>
              <a:tr h="205974">
                <a:tc>
                  <a:txBody>
                    <a:bodyPr/>
                    <a:lstStyle/>
                    <a:p>
                      <a:pPr lvl="0" algn="l" fontAlgn="ctr"/>
                      <a:r>
                        <a:rPr lang="en-US" sz="700" b="0" i="0" u="none" strike="noStrike" dirty="0">
                          <a:solidFill>
                            <a:srgbClr val="000000"/>
                          </a:solidFill>
                          <a:effectLst/>
                          <a:latin typeface="Calibri" panose="020F0502020204030204" pitchFamily="34" charset="0"/>
                        </a:rPr>
                        <a:t>Technical supervision of the construction of the auxiliary building (Not involving casting) for the existing foundry shop.</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11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11</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4736856"/>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Centrifugal pumps for water supply.</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80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80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32512135"/>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Programmer and tools for servicing.</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8</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8</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5847082"/>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Relocation of water pipes B1 for drinking water (178 meters).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41</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41</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527486349"/>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Relocation of water pipes B2 for firefighting water supply.</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41</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41</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41</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123</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509426447"/>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Relocation of water pipes B3 for technical water supply (178 meters).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41</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41</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07970446"/>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Portable and stationary pumps.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49</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49</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458570780"/>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Cooling tower.</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400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400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73301877"/>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Solar water heating panels.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25</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25</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21262177"/>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Vertical lift roller gates.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21</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21</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22483235"/>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Installation of solar panels 500 kW.</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150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150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150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451</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16569826"/>
                  </a:ext>
                </a:extLst>
              </a:tr>
              <a:tr h="91440">
                <a:tc>
                  <a:txBody>
                    <a:bodyPr/>
                    <a:lstStyle/>
                    <a:p>
                      <a:pPr lvl="0" algn="l" fontAlgn="ctr"/>
                      <a:r>
                        <a:rPr lang="en-US" sz="700" b="0" i="0" u="none" strike="noStrike" dirty="0">
                          <a:solidFill>
                            <a:srgbClr val="000000"/>
                          </a:solidFill>
                          <a:effectLst/>
                          <a:latin typeface="Calibri" panose="020F0502020204030204" pitchFamily="34" charset="0"/>
                        </a:rPr>
                        <a:t>Procurement of uninterruptible power sources (UPS) for critical equipment.</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16</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16</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33</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77629856"/>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UPS for substation T10-T30-T51.</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8</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8</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8</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8</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8</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8</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50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57115980"/>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Solar water heaters (10 units).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6</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6</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12</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481357197"/>
                  </a:ext>
                </a:extLst>
              </a:tr>
              <a:tr h="205974">
                <a:tc>
                  <a:txBody>
                    <a:bodyPr/>
                    <a:lstStyle/>
                    <a:p>
                      <a:pPr lvl="0" algn="l" fontAlgn="ctr"/>
                      <a:r>
                        <a:rPr lang="en-US" sz="700" b="0" i="0" u="none" strike="noStrike" dirty="0">
                          <a:solidFill>
                            <a:srgbClr val="000000"/>
                          </a:solidFill>
                          <a:effectLst/>
                          <a:latin typeface="Calibri" panose="020F0502020204030204" pitchFamily="34" charset="0"/>
                        </a:rPr>
                        <a:t>Modernization of the video surveillance system (Replacement of servers, camera upgrades, monitor replacement, peripheral operator devices).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41</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41</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128077938"/>
                  </a:ext>
                </a:extLst>
              </a:tr>
              <a:tr h="102986">
                <a:tc>
                  <a:txBody>
                    <a:bodyPr/>
                    <a:lstStyle/>
                    <a:p>
                      <a:pPr lvl="0" algn="l" fontAlgn="ctr"/>
                      <a:r>
                        <a:rPr lang="en-US" sz="700" b="0" i="0" u="none" strike="noStrike">
                          <a:solidFill>
                            <a:srgbClr val="000000"/>
                          </a:solidFill>
                          <a:effectLst/>
                          <a:latin typeface="Calibri" panose="020F0502020204030204" pitchFamily="34" charset="0"/>
                        </a:rPr>
                        <a:t>Procurement of new buses for the new project.</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130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130</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260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53373408"/>
                  </a:ext>
                </a:extLst>
              </a:tr>
              <a:tr h="102986">
                <a:tc>
                  <a:txBody>
                    <a:bodyPr/>
                    <a:lstStyle/>
                    <a:p>
                      <a:pPr lvl="0" algn="l" fontAlgn="ctr"/>
                      <a:r>
                        <a:rPr lang="en-US" sz="700" b="0" i="0" u="none" strike="noStrike">
                          <a:solidFill>
                            <a:srgbClr val="000000"/>
                          </a:solidFill>
                          <a:effectLst/>
                          <a:latin typeface="Calibri" panose="020F0502020204030204" pitchFamily="34" charset="0"/>
                        </a:rPr>
                        <a:t>Purchase of new passenger cars.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878576132"/>
                  </a:ext>
                </a:extLst>
              </a:tr>
              <a:tr h="205974">
                <a:tc>
                  <a:txBody>
                    <a:bodyPr/>
                    <a:lstStyle/>
                    <a:p>
                      <a:pPr lvl="0" algn="l" fontAlgn="ctr"/>
                      <a:r>
                        <a:rPr lang="en-US" sz="700" b="0" i="0" u="none" strike="noStrike">
                          <a:solidFill>
                            <a:srgbClr val="000000"/>
                          </a:solidFill>
                          <a:effectLst/>
                          <a:latin typeface="Calibri" panose="020F0502020204030204" pitchFamily="34" charset="0"/>
                        </a:rPr>
                        <a:t>Replacement of old passenger cars with new ones (4 old cars for 4 new cars through the Trade-in program).</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20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20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20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20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20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100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252301005"/>
                  </a:ext>
                </a:extLst>
              </a:tr>
              <a:tr h="102986">
                <a:tc>
                  <a:txBody>
                    <a:bodyPr/>
                    <a:lstStyle/>
                    <a:p>
                      <a:pPr lvl="0" algn="l" fontAlgn="ctr"/>
                      <a:r>
                        <a:rPr lang="en-US" sz="700" b="0" i="0" u="none" strike="noStrike">
                          <a:solidFill>
                            <a:srgbClr val="000000"/>
                          </a:solidFill>
                          <a:effectLst/>
                          <a:latin typeface="Calibri" panose="020F0502020204030204" pitchFamily="34" charset="0"/>
                        </a:rPr>
                        <a:t>Buying a new car ISUZU0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90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00" b="0" i="0" u="none" strike="noStrike" dirty="0">
                        <a:solidFill>
                          <a:srgbClr val="000000"/>
                        </a:solidFill>
                        <a:effectLst/>
                        <a:latin typeface="Calibri" panose="020F0502020204030204" pitchFamily="34" charset="0"/>
                      </a:endParaRP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00" b="0" i="0" u="none" strike="noStrike" dirty="0">
                        <a:solidFill>
                          <a:srgbClr val="000000"/>
                        </a:solidFill>
                        <a:effectLst/>
                        <a:latin typeface="Calibri" panose="020F0502020204030204" pitchFamily="34" charset="0"/>
                      </a:endParaRP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00" b="0" i="0" u="none" strike="noStrike" dirty="0">
                        <a:solidFill>
                          <a:srgbClr val="000000"/>
                        </a:solidFill>
                        <a:effectLst/>
                        <a:latin typeface="Calibri" panose="020F0502020204030204" pitchFamily="34" charset="0"/>
                      </a:endParaRP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00" b="0" i="0" u="none" strike="noStrike" dirty="0">
                        <a:solidFill>
                          <a:srgbClr val="000000"/>
                        </a:solidFill>
                        <a:effectLst/>
                        <a:latin typeface="Calibri" panose="020F0502020204030204" pitchFamily="34" charset="0"/>
                      </a:endParaRP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00" b="0" i="0" u="none" strike="noStrike" dirty="0">
                        <a:solidFill>
                          <a:srgbClr val="000000"/>
                        </a:solidFill>
                        <a:effectLst/>
                        <a:latin typeface="Calibri" panose="020F0502020204030204" pitchFamily="34" charset="0"/>
                      </a:endParaRP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00" b="0" i="0" u="none" strike="noStrike" dirty="0">
                        <a:solidFill>
                          <a:srgbClr val="000000"/>
                        </a:solidFill>
                        <a:effectLst/>
                        <a:latin typeface="Calibri" panose="020F0502020204030204" pitchFamily="34" charset="0"/>
                      </a:endParaRP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00" b="0" i="0" u="none" strike="noStrike" dirty="0">
                        <a:solidFill>
                          <a:srgbClr val="000000"/>
                        </a:solidFill>
                        <a:effectLst/>
                        <a:latin typeface="Calibri" panose="020F0502020204030204" pitchFamily="34" charset="0"/>
                      </a:endParaRP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00" b="0" i="0" u="none" strike="noStrike" dirty="0">
                        <a:solidFill>
                          <a:srgbClr val="000000"/>
                        </a:solidFill>
                        <a:effectLst/>
                        <a:latin typeface="Calibri" panose="020F0502020204030204" pitchFamily="34" charset="0"/>
                      </a:endParaRP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00" b="0" i="0" u="none" strike="noStrike" dirty="0">
                        <a:solidFill>
                          <a:srgbClr val="000000"/>
                        </a:solidFill>
                        <a:effectLst/>
                        <a:latin typeface="Calibri" panose="020F0502020204030204" pitchFamily="34" charset="0"/>
                      </a:endParaRP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00" b="0" i="0" u="none" strike="noStrike" dirty="0">
                        <a:solidFill>
                          <a:srgbClr val="000000"/>
                        </a:solidFill>
                        <a:effectLst/>
                        <a:latin typeface="Calibri" panose="020F0502020204030204" pitchFamily="34" charset="0"/>
                      </a:endParaRP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90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786052353"/>
                  </a:ext>
                </a:extLst>
              </a:tr>
              <a:tr h="102986">
                <a:tc>
                  <a:txBody>
                    <a:bodyPr/>
                    <a:lstStyle/>
                    <a:p>
                      <a:pPr lvl="0" algn="l" fontAlgn="ctr"/>
                      <a:r>
                        <a:rPr lang="en-US" sz="700" b="0" i="0" u="none" strike="noStrike">
                          <a:solidFill>
                            <a:srgbClr val="000000"/>
                          </a:solidFill>
                          <a:effectLst/>
                          <a:latin typeface="Calibri" panose="020F0502020204030204" pitchFamily="34" charset="0"/>
                        </a:rPr>
                        <a:t>Replacement of old buses with new ones (sale and acquisition of 2 buses).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50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50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50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50</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200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138947082"/>
                  </a:ext>
                </a:extLst>
              </a:tr>
              <a:tr h="102986">
                <a:tc>
                  <a:txBody>
                    <a:bodyPr/>
                    <a:lstStyle/>
                    <a:p>
                      <a:pPr lvl="0" algn="l" fontAlgn="ctr"/>
                      <a:r>
                        <a:rPr lang="en-US" sz="700" b="0" i="0" u="none" strike="noStrike">
                          <a:solidFill>
                            <a:srgbClr val="000000"/>
                          </a:solidFill>
                          <a:effectLst/>
                          <a:latin typeface="Calibri" panose="020F0502020204030204" pitchFamily="34" charset="0"/>
                        </a:rPr>
                        <a:t>Outdoor forklift</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30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30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30536194"/>
                  </a:ext>
                </a:extLst>
              </a:tr>
              <a:tr h="102986">
                <a:tc>
                  <a:txBody>
                    <a:bodyPr/>
                    <a:lstStyle/>
                    <a:p>
                      <a:pPr lvl="0" algn="l" fontAlgn="ctr"/>
                      <a:r>
                        <a:rPr lang="en-US" sz="700" b="0" i="0" u="none" strike="noStrike">
                          <a:solidFill>
                            <a:srgbClr val="000000"/>
                          </a:solidFill>
                          <a:effectLst/>
                          <a:latin typeface="Calibri" panose="020F0502020204030204" pitchFamily="34" charset="0"/>
                        </a:rPr>
                        <a:t>Modification of Rack washing area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15</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15</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914225776"/>
                  </a:ext>
                </a:extLst>
              </a:tr>
              <a:tr h="102986">
                <a:tc>
                  <a:txBody>
                    <a:bodyPr/>
                    <a:lstStyle/>
                    <a:p>
                      <a:pPr lvl="0" algn="l" fontAlgn="ctr"/>
                      <a:r>
                        <a:rPr lang="ru-RU" sz="700" b="0" i="0" u="none" strike="noStrike">
                          <a:solidFill>
                            <a:srgbClr val="000000"/>
                          </a:solidFill>
                          <a:effectLst/>
                          <a:latin typeface="Calibri" panose="020F0502020204030204" pitchFamily="34" charset="0"/>
                        </a:rPr>
                        <a:t>Ноутбуки и Стационарные рабочие станции</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100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120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220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667722321"/>
                  </a:ext>
                </a:extLst>
              </a:tr>
              <a:tr h="102986">
                <a:tc>
                  <a:txBody>
                    <a:bodyPr/>
                    <a:lstStyle/>
                    <a:p>
                      <a:pPr lvl="0" algn="l" fontAlgn="ctr"/>
                      <a:r>
                        <a:rPr lang="ru-RU" sz="700" b="0" i="0" u="none" strike="noStrike">
                          <a:solidFill>
                            <a:srgbClr val="000000"/>
                          </a:solidFill>
                          <a:effectLst/>
                          <a:latin typeface="Calibri" panose="020F0502020204030204" pitchFamily="34" charset="0"/>
                        </a:rPr>
                        <a:t>Сетевые устройства: модернизация коммутаторов</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90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70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160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79761005"/>
                  </a:ext>
                </a:extLst>
              </a:tr>
              <a:tr h="102986">
                <a:tc>
                  <a:txBody>
                    <a:bodyPr/>
                    <a:lstStyle/>
                    <a:p>
                      <a:pPr lvl="0" algn="l" fontAlgn="ctr"/>
                      <a:r>
                        <a:rPr lang="ru-RU" sz="700" b="0" i="0" u="none" strike="noStrike">
                          <a:solidFill>
                            <a:srgbClr val="000000"/>
                          </a:solidFill>
                          <a:effectLst/>
                          <a:latin typeface="Calibri" panose="020F0502020204030204" pitchFamily="34" charset="0"/>
                        </a:rPr>
                        <a:t>Внедрение системы DLP (предотвращение утечки данных)</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30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120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150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35712907"/>
                  </a:ext>
                </a:extLst>
              </a:tr>
              <a:tr h="205974">
                <a:tc>
                  <a:txBody>
                    <a:bodyPr/>
                    <a:lstStyle/>
                    <a:p>
                      <a:pPr lvl="0" algn="l" fontAlgn="ctr"/>
                      <a:r>
                        <a:rPr lang="ru-RU" sz="700" b="0" i="0" u="none" strike="noStrike">
                          <a:solidFill>
                            <a:srgbClr val="000000"/>
                          </a:solidFill>
                          <a:effectLst/>
                          <a:latin typeface="Calibri" panose="020F0502020204030204" pitchFamily="34" charset="0"/>
                        </a:rPr>
                        <a:t>Проект сетевой безопасности (</a:t>
                      </a:r>
                      <a:r>
                        <a:rPr lang="en-US" sz="700" b="0" i="0" u="none" strike="noStrike">
                          <a:solidFill>
                            <a:srgbClr val="000000"/>
                          </a:solidFill>
                          <a:effectLst/>
                          <a:latin typeface="Calibri" panose="020F0502020204030204" pitchFamily="34" charset="0"/>
                        </a:rPr>
                        <a:t>Anti-spam, Proxy, SIEM,VM,Network Attac Discovery etc)</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150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100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65</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35</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350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257778512"/>
                  </a:ext>
                </a:extLst>
              </a:tr>
              <a:tr h="102986">
                <a:tc>
                  <a:txBody>
                    <a:bodyPr/>
                    <a:lstStyle/>
                    <a:p>
                      <a:pPr lvl="0" algn="l" fontAlgn="ctr"/>
                      <a:r>
                        <a:rPr lang="ru-RU" sz="700" b="0" i="0" u="none" strike="noStrike">
                          <a:solidFill>
                            <a:srgbClr val="000000"/>
                          </a:solidFill>
                          <a:effectLst/>
                          <a:latin typeface="Calibri" panose="020F0502020204030204" pitchFamily="34" charset="0"/>
                        </a:rPr>
                        <a:t>Серверное оборудование </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100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100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200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204909302"/>
                  </a:ext>
                </a:extLst>
              </a:tr>
              <a:tr h="102986">
                <a:tc>
                  <a:txBody>
                    <a:bodyPr/>
                    <a:lstStyle/>
                    <a:p>
                      <a:pPr lvl="0" algn="l" fontAlgn="ctr"/>
                      <a:r>
                        <a:rPr lang="ru-RU" sz="700" b="0" i="0" u="none" strike="noStrike">
                          <a:solidFill>
                            <a:srgbClr val="000000"/>
                          </a:solidFill>
                          <a:effectLst/>
                          <a:latin typeface="Calibri" panose="020F0502020204030204" pitchFamily="34" charset="0"/>
                        </a:rPr>
                        <a:t>Замена старых Андон HW на Machinning</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100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150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250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794032956"/>
                  </a:ext>
                </a:extLst>
              </a:tr>
              <a:tr h="205974">
                <a:tc>
                  <a:txBody>
                    <a:bodyPr/>
                    <a:lstStyle/>
                    <a:p>
                      <a:pPr lvl="0" algn="l" fontAlgn="ctr"/>
                      <a:r>
                        <a:rPr lang="en-US" sz="700" b="0" i="0" u="none" strike="noStrike">
                          <a:solidFill>
                            <a:srgbClr val="000000"/>
                          </a:solidFill>
                          <a:effectLst/>
                          <a:latin typeface="Calibri" panose="020F0502020204030204" pitchFamily="34" charset="0"/>
                        </a:rPr>
                        <a:t>Dry Ice briquette fabrication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70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70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044354213"/>
                  </a:ext>
                </a:extLst>
              </a:tr>
              <a:tr h="205974">
                <a:tc>
                  <a:txBody>
                    <a:bodyPr/>
                    <a:lstStyle/>
                    <a:p>
                      <a:pPr lvl="0" algn="l" fontAlgn="ctr"/>
                      <a:r>
                        <a:rPr lang="ru-RU" sz="700" b="0" i="0" u="none" strike="noStrike" dirty="0">
                          <a:solidFill>
                            <a:srgbClr val="000000"/>
                          </a:solidFill>
                          <a:effectLst/>
                          <a:latin typeface="Calibri" panose="020F0502020204030204" pitchFamily="34" charset="0"/>
                        </a:rPr>
                        <a:t>Внедрение процесса сушки алюминиевой стружки</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50</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50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100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79972689"/>
                  </a:ext>
                </a:extLst>
              </a:tr>
              <a:tr h="205974">
                <a:tc>
                  <a:txBody>
                    <a:bodyPr/>
                    <a:lstStyle/>
                    <a:p>
                      <a:pPr lvl="0" algn="l" fontAlgn="ctr"/>
                      <a:r>
                        <a:rPr lang="en-US" sz="700" b="0" i="0" u="none" strike="noStrike">
                          <a:solidFill>
                            <a:srgbClr val="000000"/>
                          </a:solidFill>
                          <a:effectLst/>
                          <a:latin typeface="Calibri" panose="020F0502020204030204" pitchFamily="34" charset="0"/>
                        </a:rPr>
                        <a:t>Chips separation system retooling (Recon)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20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20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38689027"/>
                  </a:ext>
                </a:extLst>
              </a:tr>
              <a:tr h="102986">
                <a:tc>
                  <a:txBody>
                    <a:bodyPr/>
                    <a:lstStyle/>
                    <a:p>
                      <a:pPr lvl="0" algn="l" fontAlgn="ctr"/>
                      <a:r>
                        <a:rPr lang="en-US" sz="700" b="0" i="0" u="none" strike="noStrike">
                          <a:solidFill>
                            <a:srgbClr val="000000"/>
                          </a:solidFill>
                          <a:effectLst/>
                          <a:latin typeface="Calibri" panose="020F0502020204030204" pitchFamily="34" charset="0"/>
                        </a:rPr>
                        <a:t>Implementation of VF-5SS HAAS CNC machine in central maintenance area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123</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123</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61692487"/>
                  </a:ext>
                </a:extLst>
              </a:tr>
              <a:tr h="205974">
                <a:tc>
                  <a:txBody>
                    <a:bodyPr/>
                    <a:lstStyle/>
                    <a:p>
                      <a:pPr lvl="0" algn="l" fontAlgn="ctr"/>
                      <a:r>
                        <a:rPr lang="en-US" sz="700" b="0" i="0" u="none" strike="noStrike" dirty="0">
                          <a:solidFill>
                            <a:srgbClr val="000000"/>
                          </a:solidFill>
                          <a:effectLst/>
                          <a:latin typeface="Calibri" panose="020F0502020204030204" pitchFamily="34" charset="0"/>
                        </a:rPr>
                        <a:t>High-performance turning-turret multi-purpose machine ST30Y series for maintenance needs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170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170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365517770"/>
                  </a:ext>
                </a:extLst>
              </a:tr>
              <a:tr h="205974">
                <a:tc>
                  <a:txBody>
                    <a:bodyPr/>
                    <a:lstStyle/>
                    <a:p>
                      <a:pPr lvl="0" algn="l" fontAlgn="ctr"/>
                      <a:r>
                        <a:rPr lang="en-US" sz="700" b="0" i="0" u="none" strike="noStrike" dirty="0">
                          <a:solidFill>
                            <a:srgbClr val="000000"/>
                          </a:solidFill>
                          <a:effectLst/>
                          <a:latin typeface="Calibri" panose="020F0502020204030204" pitchFamily="34" charset="0"/>
                        </a:rPr>
                        <a:t>Drilling machine with two-speed gearbox MAB 525 SB for maintenance needs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2</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2</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512727681"/>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PRESS equipment accessories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7</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8</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15</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888896427"/>
                  </a:ext>
                </a:extLst>
              </a:tr>
              <a:tr h="102986">
                <a:tc>
                  <a:txBody>
                    <a:bodyPr/>
                    <a:lstStyle/>
                    <a:p>
                      <a:pPr lvl="0" algn="l" fontAlgn="ctr"/>
                      <a:r>
                        <a:rPr lang="en-US" sz="700" b="0" i="0" u="none" strike="noStrike" dirty="0">
                          <a:solidFill>
                            <a:srgbClr val="000000"/>
                          </a:solidFill>
                          <a:effectLst/>
                          <a:latin typeface="Calibri" panose="020F0502020204030204" pitchFamily="34" charset="0"/>
                        </a:rPr>
                        <a:t>Sediment tester</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100</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100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07895529"/>
                  </a:ext>
                </a:extLst>
              </a:tr>
              <a:tr h="91440">
                <a:tc>
                  <a:txBody>
                    <a:bodyPr/>
                    <a:lstStyle/>
                    <a:p>
                      <a:pPr lvl="0" algn="l" fontAlgn="ctr"/>
                      <a:r>
                        <a:rPr lang="en-US" sz="700" b="0" i="0" u="none" strike="noStrike" dirty="0">
                          <a:solidFill>
                            <a:srgbClr val="000000"/>
                          </a:solidFill>
                          <a:effectLst/>
                          <a:latin typeface="Calibri" panose="020F0502020204030204" pitchFamily="34" charset="0"/>
                        </a:rPr>
                        <a:t>Pressure gauge calibrator</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50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dirty="0">
                          <a:solidFill>
                            <a:srgbClr val="000000"/>
                          </a:solidFill>
                          <a:effectLst/>
                          <a:latin typeface="Calibri" panose="020F0502020204030204" pitchFamily="34" charset="0"/>
                        </a:rPr>
                        <a:t> </a:t>
                      </a:r>
                    </a:p>
                  </a:txBody>
                  <a:tcPr marL="2854" marR="2854" marT="2854"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50</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486573683"/>
                  </a:ext>
                </a:extLst>
              </a:tr>
            </a:tbl>
          </a:graphicData>
        </a:graphic>
      </p:graphicFrame>
    </p:spTree>
    <p:extLst>
      <p:ext uri="{BB962C8B-B14F-4D97-AF65-F5344CB8AC3E}">
        <p14:creationId xmlns:p14="http://schemas.microsoft.com/office/powerpoint/2010/main" val="176094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5809-5CFB-419F-A551-5CCFADC5A487}"/>
              </a:ext>
            </a:extLst>
          </p:cNvPr>
          <p:cNvSpPr>
            <a:spLocks noGrp="1"/>
          </p:cNvSpPr>
          <p:nvPr>
            <p:ph type="title"/>
          </p:nvPr>
        </p:nvSpPr>
        <p:spPr/>
        <p:txBody>
          <a:bodyPr/>
          <a:lstStyle/>
          <a:p>
            <a:pPr lvl="0">
              <a:lnSpc>
                <a:spcPct val="100000"/>
              </a:lnSpc>
              <a:spcBef>
                <a:spcPts val="0"/>
              </a:spcBef>
              <a:defRPr/>
            </a:pPr>
            <a:r>
              <a:rPr lang="en-US" sz="1400" dirty="0" err="1">
                <a:solidFill>
                  <a:schemeClr val="dk1"/>
                </a:solidFill>
              </a:rPr>
              <a:t>Kompayaning</a:t>
            </a:r>
            <a:r>
              <a:rPr lang="en-US" sz="1400" dirty="0">
                <a:solidFill>
                  <a:schemeClr val="dk1"/>
                </a:solidFill>
              </a:rPr>
              <a:t> 2024</a:t>
            </a:r>
            <a:r>
              <a:rPr lang="uz-Latn-UZ" sz="1400" dirty="0">
                <a:solidFill>
                  <a:schemeClr val="dk1"/>
                </a:solidFill>
              </a:rPr>
              <a:t>-</a:t>
            </a:r>
            <a:r>
              <a:rPr lang="en-US" sz="1400" dirty="0" err="1">
                <a:solidFill>
                  <a:schemeClr val="dk1"/>
                </a:solidFill>
              </a:rPr>
              <a:t>yil</a:t>
            </a:r>
            <a:r>
              <a:rPr lang="en-US" sz="1400" dirty="0">
                <a:solidFill>
                  <a:schemeClr val="dk1"/>
                </a:solidFill>
              </a:rPr>
              <a:t> </a:t>
            </a:r>
            <a:r>
              <a:rPr lang="en-US" sz="1400" dirty="0" err="1">
                <a:solidFill>
                  <a:schemeClr val="dk1"/>
                </a:solidFill>
              </a:rPr>
              <a:t>uchun</a:t>
            </a:r>
            <a:r>
              <a:rPr lang="en-US" sz="1400" dirty="0">
                <a:solidFill>
                  <a:schemeClr val="dk1"/>
                </a:solidFill>
              </a:rPr>
              <a:t> </a:t>
            </a:r>
            <a:r>
              <a:rPr lang="en-US" sz="1400" dirty="0" err="1">
                <a:solidFill>
                  <a:schemeClr val="dk1"/>
                </a:solidFill>
              </a:rPr>
              <a:t>kapital</a:t>
            </a:r>
            <a:r>
              <a:rPr lang="en-US" sz="1400" dirty="0">
                <a:solidFill>
                  <a:schemeClr val="dk1"/>
                </a:solidFill>
              </a:rPr>
              <a:t> </a:t>
            </a:r>
            <a:r>
              <a:rPr lang="en-US" sz="1400" dirty="0" err="1">
                <a:solidFill>
                  <a:schemeClr val="dk1"/>
                </a:solidFill>
              </a:rPr>
              <a:t>xarajatlari</a:t>
            </a:r>
            <a:endParaRPr lang="en-US" sz="1400" dirty="0">
              <a:ea typeface="Calibri" panose="020F0502020204030204" pitchFamily="34" charset="0"/>
            </a:endParaRPr>
          </a:p>
        </p:txBody>
      </p:sp>
      <p:sp>
        <p:nvSpPr>
          <p:cNvPr id="4" name="Slide Number Placeholder 3">
            <a:extLst>
              <a:ext uri="{FF2B5EF4-FFF2-40B4-BE49-F238E27FC236}">
                <a16:creationId xmlns:a16="http://schemas.microsoft.com/office/drawing/2014/main" id="{426A9831-8116-4B89-92DD-98C805C3630E}"/>
              </a:ext>
            </a:extLst>
          </p:cNvPr>
          <p:cNvSpPr>
            <a:spLocks noGrp="1"/>
          </p:cNvSpPr>
          <p:nvPr>
            <p:ph type="sldNum" sz="quarter" idx="12"/>
          </p:nvPr>
        </p:nvSpPr>
        <p:spPr>
          <a:xfrm>
            <a:off x="6779084" y="6458286"/>
            <a:ext cx="2057400" cy="365125"/>
          </a:xfrm>
        </p:spPr>
        <p:txBody>
          <a:bodyPr/>
          <a:lstStyle/>
          <a:p>
            <a:fld id="{1354BD52-9AEB-47A1-BEEE-8060037B36A9}" type="slidenum">
              <a:rPr lang="en-US" smtClean="0"/>
              <a:t>8</a:t>
            </a:fld>
            <a:endParaRPr lang="en-US" dirty="0"/>
          </a:p>
        </p:txBody>
      </p:sp>
      <p:sp>
        <p:nvSpPr>
          <p:cNvPr id="3" name="Rectangle 1">
            <a:extLst>
              <a:ext uri="{FF2B5EF4-FFF2-40B4-BE49-F238E27FC236}">
                <a16:creationId xmlns:a16="http://schemas.microsoft.com/office/drawing/2014/main" id="{44B8BFA8-6BE0-42CA-873A-5DA5CF5215E3}"/>
              </a:ext>
            </a:extLst>
          </p:cNvPr>
          <p:cNvSpPr>
            <a:spLocks noChangeArrowheads="1"/>
          </p:cNvSpPr>
          <p:nvPr/>
        </p:nvSpPr>
        <p:spPr bwMode="auto">
          <a:xfrm>
            <a:off x="0" y="-27699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C53739B7-875F-4603-99AE-187902E35FF4}"/>
              </a:ext>
            </a:extLst>
          </p:cNvPr>
          <p:cNvSpPr/>
          <p:nvPr/>
        </p:nvSpPr>
        <p:spPr>
          <a:xfrm>
            <a:off x="7840110" y="819929"/>
            <a:ext cx="1095172" cy="230832"/>
          </a:xfrm>
          <a:prstGeom prst="rect">
            <a:avLst/>
          </a:prstGeom>
        </p:spPr>
        <p:txBody>
          <a:bodyPr wrap="none">
            <a:spAutoFit/>
          </a:bodyPr>
          <a:lstStyle/>
          <a:p>
            <a:pPr lvl="0" algn="r" defTabSz="914400" fontAlgn="b">
              <a:defRPr/>
            </a:pPr>
            <a:r>
              <a:rPr lang="en-US" sz="900" b="1" i="1" dirty="0">
                <a:solidFill>
                  <a:sysClr val="windowText" lastClr="000000"/>
                </a:solidFill>
                <a:latin typeface="Calibri" panose="020F0502020204030204" pitchFamily="34" charset="0"/>
              </a:rPr>
              <a:t>ming. AQSH </a:t>
            </a:r>
            <a:r>
              <a:rPr lang="en-US" sz="900" b="1" i="1" dirty="0" err="1">
                <a:solidFill>
                  <a:sysClr val="windowText" lastClr="000000"/>
                </a:solidFill>
                <a:latin typeface="Calibri" panose="020F0502020204030204" pitchFamily="34" charset="0"/>
              </a:rPr>
              <a:t>dollari</a:t>
            </a:r>
            <a:endParaRPr lang="en-US" sz="900" b="1" i="1" dirty="0">
              <a:solidFill>
                <a:sysClr val="windowText" lastClr="000000"/>
              </a:solidFill>
              <a:latin typeface="Calibri" panose="020F0502020204030204" pitchFamily="34" charset="0"/>
            </a:endParaRPr>
          </a:p>
        </p:txBody>
      </p:sp>
      <p:graphicFrame>
        <p:nvGraphicFramePr>
          <p:cNvPr id="6" name="Table 5">
            <a:extLst>
              <a:ext uri="{FF2B5EF4-FFF2-40B4-BE49-F238E27FC236}">
                <a16:creationId xmlns:a16="http://schemas.microsoft.com/office/drawing/2014/main" id="{B3E7A137-B81C-4341-B2F4-80682BC8C7B7}"/>
              </a:ext>
            </a:extLst>
          </p:cNvPr>
          <p:cNvGraphicFramePr>
            <a:graphicFrameLocks noGrp="1"/>
          </p:cNvGraphicFramePr>
          <p:nvPr>
            <p:extLst/>
          </p:nvPr>
        </p:nvGraphicFramePr>
        <p:xfrm>
          <a:off x="309838" y="1028734"/>
          <a:ext cx="8627183" cy="5007259"/>
        </p:xfrm>
        <a:graphic>
          <a:graphicData uri="http://schemas.openxmlformats.org/drawingml/2006/table">
            <a:tbl>
              <a:tblPr/>
              <a:tblGrid>
                <a:gridCol w="2908691">
                  <a:extLst>
                    <a:ext uri="{9D8B030D-6E8A-4147-A177-3AD203B41FA5}">
                      <a16:colId xmlns:a16="http://schemas.microsoft.com/office/drawing/2014/main" val="3840739132"/>
                    </a:ext>
                  </a:extLst>
                </a:gridCol>
                <a:gridCol w="439884">
                  <a:extLst>
                    <a:ext uri="{9D8B030D-6E8A-4147-A177-3AD203B41FA5}">
                      <a16:colId xmlns:a16="http://schemas.microsoft.com/office/drawing/2014/main" val="3792148363"/>
                    </a:ext>
                  </a:extLst>
                </a:gridCol>
                <a:gridCol w="439884">
                  <a:extLst>
                    <a:ext uri="{9D8B030D-6E8A-4147-A177-3AD203B41FA5}">
                      <a16:colId xmlns:a16="http://schemas.microsoft.com/office/drawing/2014/main" val="429029503"/>
                    </a:ext>
                  </a:extLst>
                </a:gridCol>
                <a:gridCol w="439884">
                  <a:extLst>
                    <a:ext uri="{9D8B030D-6E8A-4147-A177-3AD203B41FA5}">
                      <a16:colId xmlns:a16="http://schemas.microsoft.com/office/drawing/2014/main" val="1751238138"/>
                    </a:ext>
                  </a:extLst>
                </a:gridCol>
                <a:gridCol w="439884">
                  <a:extLst>
                    <a:ext uri="{9D8B030D-6E8A-4147-A177-3AD203B41FA5}">
                      <a16:colId xmlns:a16="http://schemas.microsoft.com/office/drawing/2014/main" val="1985729855"/>
                    </a:ext>
                  </a:extLst>
                </a:gridCol>
                <a:gridCol w="439884">
                  <a:extLst>
                    <a:ext uri="{9D8B030D-6E8A-4147-A177-3AD203B41FA5}">
                      <a16:colId xmlns:a16="http://schemas.microsoft.com/office/drawing/2014/main" val="3957206975"/>
                    </a:ext>
                  </a:extLst>
                </a:gridCol>
                <a:gridCol w="439884">
                  <a:extLst>
                    <a:ext uri="{9D8B030D-6E8A-4147-A177-3AD203B41FA5}">
                      <a16:colId xmlns:a16="http://schemas.microsoft.com/office/drawing/2014/main" val="2109461897"/>
                    </a:ext>
                  </a:extLst>
                </a:gridCol>
                <a:gridCol w="439884">
                  <a:extLst>
                    <a:ext uri="{9D8B030D-6E8A-4147-A177-3AD203B41FA5}">
                      <a16:colId xmlns:a16="http://schemas.microsoft.com/office/drawing/2014/main" val="3164416331"/>
                    </a:ext>
                  </a:extLst>
                </a:gridCol>
                <a:gridCol w="439884">
                  <a:extLst>
                    <a:ext uri="{9D8B030D-6E8A-4147-A177-3AD203B41FA5}">
                      <a16:colId xmlns:a16="http://schemas.microsoft.com/office/drawing/2014/main" val="3918602004"/>
                    </a:ext>
                  </a:extLst>
                </a:gridCol>
                <a:gridCol w="439884">
                  <a:extLst>
                    <a:ext uri="{9D8B030D-6E8A-4147-A177-3AD203B41FA5}">
                      <a16:colId xmlns:a16="http://schemas.microsoft.com/office/drawing/2014/main" val="1163290810"/>
                    </a:ext>
                  </a:extLst>
                </a:gridCol>
                <a:gridCol w="439884">
                  <a:extLst>
                    <a:ext uri="{9D8B030D-6E8A-4147-A177-3AD203B41FA5}">
                      <a16:colId xmlns:a16="http://schemas.microsoft.com/office/drawing/2014/main" val="3412625376"/>
                    </a:ext>
                  </a:extLst>
                </a:gridCol>
                <a:gridCol w="439884">
                  <a:extLst>
                    <a:ext uri="{9D8B030D-6E8A-4147-A177-3AD203B41FA5}">
                      <a16:colId xmlns:a16="http://schemas.microsoft.com/office/drawing/2014/main" val="1271091097"/>
                    </a:ext>
                  </a:extLst>
                </a:gridCol>
                <a:gridCol w="439884">
                  <a:extLst>
                    <a:ext uri="{9D8B030D-6E8A-4147-A177-3AD203B41FA5}">
                      <a16:colId xmlns:a16="http://schemas.microsoft.com/office/drawing/2014/main" val="1936522619"/>
                    </a:ext>
                  </a:extLst>
                </a:gridCol>
                <a:gridCol w="439884">
                  <a:extLst>
                    <a:ext uri="{9D8B030D-6E8A-4147-A177-3AD203B41FA5}">
                      <a16:colId xmlns:a16="http://schemas.microsoft.com/office/drawing/2014/main" val="1058153728"/>
                    </a:ext>
                  </a:extLst>
                </a:gridCol>
              </a:tblGrid>
              <a:tr h="157666">
                <a:tc>
                  <a:txBody>
                    <a:bodyPr/>
                    <a:lstStyle/>
                    <a:p>
                      <a:pPr algn="ctr" fontAlgn="ctr"/>
                      <a:r>
                        <a:rPr lang="en-US" sz="700" b="1" i="0" u="none" strike="noStrike" dirty="0">
                          <a:solidFill>
                            <a:sysClr val="windowText" lastClr="000000"/>
                          </a:solidFill>
                          <a:effectLst/>
                          <a:latin typeface="Calibri" panose="020F0502020204030204" pitchFamily="34" charset="0"/>
                        </a:rPr>
                        <a:t>CAPEX Kapital xarajatlar</a:t>
                      </a:r>
                    </a:p>
                  </a:txBody>
                  <a:tcPr marL="2854" marR="2854" marT="2854"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Yanvar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Fevral</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Mart</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Aprel</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May</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Iyun</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Iyul</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Avgust</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Sentyabr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Oktyabr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Noyabr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Dekabr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700" b="1" i="0" u="none" strike="noStrike" dirty="0">
                          <a:solidFill>
                            <a:sysClr val="windowText" lastClr="000000"/>
                          </a:solidFill>
                          <a:effectLst/>
                          <a:latin typeface="Calibri" panose="020F0502020204030204" pitchFamily="34" charset="0"/>
                        </a:rPr>
                        <a:t>2024</a:t>
                      </a:r>
                    </a:p>
                  </a:txBody>
                  <a:tcPr marL="2854" marR="2854" marT="285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68029436"/>
                  </a:ext>
                </a:extLst>
              </a:tr>
              <a:tr h="91440">
                <a:tc>
                  <a:txBody>
                    <a:bodyPr/>
                    <a:lstStyle/>
                    <a:p>
                      <a:pPr algn="l" fontAlgn="ctr"/>
                      <a:r>
                        <a:rPr lang="en-US" sz="750" b="0" i="0" u="none" strike="noStrike" dirty="0">
                          <a:solidFill>
                            <a:srgbClr val="000000"/>
                          </a:solidFill>
                          <a:effectLst/>
                          <a:latin typeface="Calibri" panose="020F0502020204030204" pitchFamily="34" charset="0"/>
                        </a:rPr>
                        <a:t>Roughness tester for foundry lab</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dirty="0">
                          <a:solidFill>
                            <a:srgbClr val="000000"/>
                          </a:solidFill>
                          <a:effectLst/>
                          <a:latin typeface="Calibri" panose="020F0502020204030204" pitchFamily="34" charset="0"/>
                        </a:rPr>
                        <a:t>20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1" i="0" u="none" strike="noStrike" dirty="0">
                          <a:solidFill>
                            <a:srgbClr val="000000"/>
                          </a:solidFill>
                          <a:effectLst/>
                          <a:latin typeface="Calibri" panose="020F0502020204030204" pitchFamily="34" charset="0"/>
                        </a:rPr>
                        <a:t>20</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39590585"/>
                  </a:ext>
                </a:extLst>
              </a:tr>
              <a:tr h="157666">
                <a:tc>
                  <a:txBody>
                    <a:bodyPr/>
                    <a:lstStyle/>
                    <a:p>
                      <a:pPr algn="l" fontAlgn="ctr"/>
                      <a:r>
                        <a:rPr lang="ru-RU" sz="750" b="0" i="0" u="none" strike="noStrike">
                          <a:solidFill>
                            <a:srgbClr val="000000"/>
                          </a:solidFill>
                          <a:effectLst/>
                          <a:latin typeface="Calibri" panose="020F0502020204030204" pitchFamily="34" charset="0"/>
                        </a:rPr>
                        <a:t>Etalon POLO/Универсальный длиномер DMS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dirty="0">
                          <a:solidFill>
                            <a:srgbClr val="000000"/>
                          </a:solidFill>
                          <a:effectLst/>
                          <a:latin typeface="Calibri" panose="020F0502020204030204" pitchFamily="34" charset="0"/>
                        </a:rPr>
                        <a:t>80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1" i="0" u="none" strike="noStrike" dirty="0">
                          <a:solidFill>
                            <a:srgbClr val="000000"/>
                          </a:solidFill>
                          <a:effectLst/>
                          <a:latin typeface="Calibri" panose="020F0502020204030204" pitchFamily="34" charset="0"/>
                        </a:rPr>
                        <a:t>80</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9149493"/>
                  </a:ext>
                </a:extLst>
              </a:tr>
              <a:tr h="84987">
                <a:tc>
                  <a:txBody>
                    <a:bodyPr/>
                    <a:lstStyle/>
                    <a:p>
                      <a:pPr algn="l" fontAlgn="ctr"/>
                      <a:r>
                        <a:rPr lang="en-US" sz="750" b="0" i="0" u="none" strike="noStrike" dirty="0">
                          <a:solidFill>
                            <a:srgbClr val="000000"/>
                          </a:solidFill>
                          <a:effectLst/>
                          <a:latin typeface="Calibri" panose="020F0502020204030204" pitchFamily="34" charset="0"/>
                        </a:rPr>
                        <a:t>2nd Training room capital repair (design and repair)</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23</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1" i="0" u="none" strike="noStrike" dirty="0">
                          <a:solidFill>
                            <a:srgbClr val="000000"/>
                          </a:solidFill>
                          <a:effectLst/>
                          <a:latin typeface="Calibri" panose="020F0502020204030204" pitchFamily="34" charset="0"/>
                        </a:rPr>
                        <a:t>25</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752282871"/>
                  </a:ext>
                </a:extLst>
              </a:tr>
              <a:tr h="84987">
                <a:tc>
                  <a:txBody>
                    <a:bodyPr/>
                    <a:lstStyle/>
                    <a:p>
                      <a:pPr algn="l" fontAlgn="ctr"/>
                      <a:r>
                        <a:rPr lang="en-US" sz="750" b="0" i="0" u="none" strike="noStrike" dirty="0">
                          <a:solidFill>
                            <a:srgbClr val="000000"/>
                          </a:solidFill>
                          <a:effectLst/>
                          <a:latin typeface="Calibri" panose="020F0502020204030204" pitchFamily="34" charset="0"/>
                        </a:rPr>
                        <a:t>Assessment rooms capital repair (7th and 8th rooms design and repair)</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3</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33</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1" i="0" u="none" strike="noStrike">
                          <a:solidFill>
                            <a:srgbClr val="000000"/>
                          </a:solidFill>
                          <a:effectLst/>
                          <a:latin typeface="Calibri" panose="020F0502020204030204" pitchFamily="34" charset="0"/>
                        </a:rPr>
                        <a:t>36</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596302719"/>
                  </a:ext>
                </a:extLst>
              </a:tr>
              <a:tr h="84987">
                <a:tc>
                  <a:txBody>
                    <a:bodyPr/>
                    <a:lstStyle/>
                    <a:p>
                      <a:pPr algn="l" fontAlgn="ctr"/>
                      <a:r>
                        <a:rPr lang="en-US" sz="750" b="0" i="0" u="none" strike="noStrike">
                          <a:solidFill>
                            <a:srgbClr val="000000"/>
                          </a:solidFill>
                          <a:effectLst/>
                          <a:latin typeface="Calibri" panose="020F0502020204030204" pitchFamily="34" charset="0"/>
                        </a:rPr>
                        <a:t>Interactive displays (4 units)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8</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1" i="0" u="none" strike="noStrike" dirty="0">
                          <a:solidFill>
                            <a:srgbClr val="000000"/>
                          </a:solidFill>
                          <a:effectLst/>
                          <a:latin typeface="Calibri" panose="020F0502020204030204" pitchFamily="34" charset="0"/>
                        </a:rPr>
                        <a:t>8</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560729643"/>
                  </a:ext>
                </a:extLst>
              </a:tr>
              <a:tr h="169974">
                <a:tc>
                  <a:txBody>
                    <a:bodyPr/>
                    <a:lstStyle/>
                    <a:p>
                      <a:pPr algn="l" fontAlgn="ctr"/>
                      <a:r>
                        <a:rPr lang="fr-FR" sz="750" b="0" i="0" u="none" strike="noStrike" dirty="0">
                          <a:solidFill>
                            <a:srgbClr val="000000"/>
                          </a:solidFill>
                          <a:effectLst/>
                          <a:latin typeface="Calibri" panose="020F0502020204030204" pitchFamily="34" charset="0"/>
                        </a:rPr>
                        <a:t>HR e-solutions (LMS/ Adaptation/ Performance management/ ATS/ </a:t>
                      </a:r>
                      <a:r>
                        <a:rPr lang="fr-FR" sz="750" b="0" i="0" u="none" strike="noStrike" dirty="0" err="1">
                          <a:solidFill>
                            <a:srgbClr val="000000"/>
                          </a:solidFill>
                          <a:effectLst/>
                          <a:latin typeface="Calibri" panose="020F0502020204030204" pitchFamily="34" charset="0"/>
                        </a:rPr>
                        <a:t>Appraisals</a:t>
                      </a:r>
                      <a:r>
                        <a:rPr lang="fr-FR" sz="750" b="0" i="0" u="none" strike="noStrike" dirty="0">
                          <a:solidFill>
                            <a:srgbClr val="000000"/>
                          </a:solidFill>
                          <a:effectLst/>
                          <a:latin typeface="Calibri" panose="020F0502020204030204" pitchFamily="34" charset="0"/>
                        </a:rPr>
                        <a:t> etc.)</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49</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50" b="1" i="0" u="none" strike="noStrike" dirty="0">
                          <a:solidFill>
                            <a:srgbClr val="000000"/>
                          </a:solidFill>
                          <a:effectLst/>
                          <a:latin typeface="Calibri" panose="020F0502020204030204" pitchFamily="34" charset="0"/>
                        </a:rPr>
                        <a:t>49</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67452112"/>
                  </a:ext>
                </a:extLst>
              </a:tr>
              <a:tr h="8498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750" b="1" i="0" u="none" strike="noStrike" dirty="0">
                          <a:solidFill>
                            <a:sysClr val="windowText" lastClr="000000"/>
                          </a:solidFill>
                          <a:effectLst/>
                          <a:latin typeface="Calibri" panose="020F0502020204030204" pitchFamily="34" charset="0"/>
                        </a:rPr>
                        <a:t>JAMI CAPEX Kapital xarajatlar</a:t>
                      </a:r>
                    </a:p>
                  </a:txBody>
                  <a:tcPr marL="2931" marR="2931" marT="2931" marB="0" anchor="ctr">
                    <a:lnL w="12700" cap="flat" cmpd="sng" algn="ctr">
                      <a:solidFill>
                        <a:schemeClr val="bg1">
                          <a:lumMod val="75000"/>
                        </a:schemeClr>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a:solidFill>
                            <a:sysClr val="windowText" lastClr="000000"/>
                          </a:solidFill>
                          <a:effectLst/>
                          <a:latin typeface="Calibri" panose="020F0502020204030204" pitchFamily="34" charset="0"/>
                        </a:rPr>
                        <a:t>80</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dirty="0">
                          <a:solidFill>
                            <a:sysClr val="windowText" lastClr="000000"/>
                          </a:solidFill>
                          <a:effectLst/>
                          <a:latin typeface="Calibri" panose="020F0502020204030204" pitchFamily="34" charset="0"/>
                        </a:rPr>
                        <a:t>235</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a:solidFill>
                            <a:sysClr val="windowText" lastClr="000000"/>
                          </a:solidFill>
                          <a:effectLst/>
                          <a:latin typeface="Calibri" panose="020F0502020204030204" pitchFamily="34" charset="0"/>
                        </a:rPr>
                        <a:t>769</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a:solidFill>
                            <a:sysClr val="windowText" lastClr="000000"/>
                          </a:solidFill>
                          <a:effectLst/>
                          <a:latin typeface="Calibri" panose="020F0502020204030204" pitchFamily="34" charset="0"/>
                        </a:rPr>
                        <a:t>239</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a:solidFill>
                            <a:sysClr val="windowText" lastClr="000000"/>
                          </a:solidFill>
                          <a:effectLst/>
                          <a:latin typeface="Calibri" panose="020F0502020204030204" pitchFamily="34" charset="0"/>
                        </a:rPr>
                        <a:t>400</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a:solidFill>
                            <a:sysClr val="windowText" lastClr="000000"/>
                          </a:solidFill>
                          <a:effectLst/>
                          <a:latin typeface="Calibri" panose="020F0502020204030204" pitchFamily="34" charset="0"/>
                        </a:rPr>
                        <a:t>839</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a:solidFill>
                            <a:sysClr val="windowText" lastClr="000000"/>
                          </a:solidFill>
                          <a:effectLst/>
                          <a:latin typeface="Calibri" panose="020F0502020204030204" pitchFamily="34" charset="0"/>
                        </a:rPr>
                        <a:t>328</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a:solidFill>
                            <a:sysClr val="windowText" lastClr="000000"/>
                          </a:solidFill>
                          <a:effectLst/>
                          <a:latin typeface="Calibri" panose="020F0502020204030204" pitchFamily="34" charset="0"/>
                        </a:rPr>
                        <a:t>244</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a:solidFill>
                            <a:sysClr val="windowText" lastClr="000000"/>
                          </a:solidFill>
                          <a:effectLst/>
                          <a:latin typeface="Calibri" panose="020F0502020204030204" pitchFamily="34" charset="0"/>
                        </a:rPr>
                        <a:t>457</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a:solidFill>
                            <a:sysClr val="windowText" lastClr="000000"/>
                          </a:solidFill>
                          <a:effectLst/>
                          <a:latin typeface="Calibri" panose="020F0502020204030204" pitchFamily="34" charset="0"/>
                        </a:rPr>
                        <a:t>181</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dirty="0">
                          <a:solidFill>
                            <a:sysClr val="windowText" lastClr="000000"/>
                          </a:solidFill>
                          <a:effectLst/>
                          <a:latin typeface="Calibri" panose="020F0502020204030204" pitchFamily="34" charset="0"/>
                        </a:rPr>
                        <a:t>311</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dirty="0">
                          <a:solidFill>
                            <a:sysClr val="windowText" lastClr="000000"/>
                          </a:solidFill>
                          <a:effectLst/>
                          <a:latin typeface="Calibri" panose="020F0502020204030204" pitchFamily="34" charset="0"/>
                        </a:rPr>
                        <a:t>215</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50" b="1" i="0" u="none" strike="noStrike" dirty="0">
                          <a:solidFill>
                            <a:sysClr val="windowText" lastClr="000000"/>
                          </a:solidFill>
                          <a:effectLst/>
                          <a:latin typeface="Calibri" panose="020F0502020204030204" pitchFamily="34" charset="0"/>
                        </a:rPr>
                        <a:t>2,234</a:t>
                      </a:r>
                    </a:p>
                  </a:txBody>
                  <a:tcPr marL="2931" marR="2931" marT="2931" marB="0" anchor="ctr">
                    <a:lnL w="19050" cap="flat" cmpd="sng" algn="ctr">
                      <a:solidFill>
                        <a:srgbClr val="FFFFFF"/>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40080395"/>
                  </a:ext>
                </a:extLst>
              </a:tr>
              <a:tr h="0">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ctr"/>
                      <a:r>
                        <a:rPr lang="en-US" sz="700" b="1" i="0" u="none" strike="noStrike" dirty="0">
                          <a:solidFill>
                            <a:srgbClr val="000000"/>
                          </a:solidFill>
                          <a:effectLst/>
                          <a:latin typeface="Calibri" panose="020F0502020204030204" pitchFamily="34" charset="0"/>
                        </a:rPr>
                        <a:t> </a:t>
                      </a:r>
                    </a:p>
                  </a:txBody>
                  <a:tcPr marL="2931" marR="2931" marT="2931" marB="0" anchor="ctr">
                    <a:lnL>
                      <a:noFill/>
                    </a:lnL>
                    <a:lnR w="6350" cap="flat" cmpd="sng" algn="ctr">
                      <a:solidFill>
                        <a:srgbClr val="000000"/>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839027822"/>
                  </a:ext>
                </a:extLst>
              </a:tr>
              <a:tr h="84987">
                <a:tc>
                  <a:txBody>
                    <a:bodyPr/>
                    <a:lstStyle/>
                    <a:p>
                      <a:pPr algn="ctr" fontAlgn="ctr"/>
                      <a:r>
                        <a:rPr lang="en-US" sz="700" b="1" i="0" u="none" strike="noStrike" dirty="0">
                          <a:solidFill>
                            <a:sysClr val="windowText" lastClr="000000"/>
                          </a:solidFill>
                          <a:effectLst/>
                          <a:latin typeface="Calibri" panose="020F0502020204030204" pitchFamily="34" charset="0"/>
                        </a:rPr>
                        <a:t>CAPEX Kapital xarajatlar</a:t>
                      </a:r>
                    </a:p>
                  </a:txBody>
                  <a:tcPr marL="2854" marR="2854" marT="2854" marB="0" anchor="ctr">
                    <a:lnL w="12700" cap="flat" cmpd="sng" algn="ctr">
                      <a:solidFill>
                        <a:schemeClr val="bg1">
                          <a:lumMod val="75000"/>
                        </a:schemeClr>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Yanvar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Fevral</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Mart</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Aprel</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May</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Iyun</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Iyul</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Avgust</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Sentyabr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Oktyabr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Noyabr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600" b="1" i="0" u="none" strike="noStrike" dirty="0">
                          <a:solidFill>
                            <a:sysClr val="windowText" lastClr="000000"/>
                          </a:solidFill>
                          <a:effectLst/>
                          <a:latin typeface="Verdana" panose="020B0604030504040204" pitchFamily="34" charset="0"/>
                          <a:ea typeface="Verdana" panose="020B0604030504040204" pitchFamily="34" charset="0"/>
                        </a:rPr>
                        <a:t>Dekabr</a:t>
                      </a:r>
                      <a:endParaRPr lang="ru-RU" sz="600" b="1" i="0" u="none" strike="noStrike" dirty="0">
                        <a:solidFill>
                          <a:sysClr val="windowText" lastClr="000000"/>
                        </a:solidFill>
                        <a:effectLst/>
                        <a:latin typeface="Verdana" panose="020B0604030504040204" pitchFamily="34" charset="0"/>
                        <a:ea typeface="Verdana" panose="020B0604030504040204" pitchFamily="34" charset="0"/>
                      </a:endParaRPr>
                    </a:p>
                  </a:txBody>
                  <a:tcPr marL="2707" marR="2707" marT="270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tc>
                  <a:txBody>
                    <a:bodyPr/>
                    <a:lstStyle/>
                    <a:p>
                      <a:pPr algn="ctr" fontAlgn="ctr"/>
                      <a:r>
                        <a:rPr lang="en-US" sz="700" b="1" i="0" u="none" strike="noStrike" dirty="0">
                          <a:solidFill>
                            <a:sysClr val="windowText" lastClr="000000"/>
                          </a:solidFill>
                          <a:effectLst/>
                          <a:latin typeface="Calibri" panose="020F0502020204030204" pitchFamily="34" charset="0"/>
                        </a:rPr>
                        <a:t>2024</a:t>
                      </a:r>
                    </a:p>
                  </a:txBody>
                  <a:tcPr marL="2854" marR="2854" marT="2854" marB="0" anchor="ctr">
                    <a:lnL w="19050" cap="flat" cmpd="sng" algn="ctr">
                      <a:solidFill>
                        <a:srgbClr val="FFFFFF"/>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123566504"/>
                  </a:ext>
                </a:extLst>
              </a:tr>
              <a:tr h="254961">
                <a:tc>
                  <a:txBody>
                    <a:bodyPr/>
                    <a:lstStyle/>
                    <a:p>
                      <a:pPr algn="l" fontAlgn="ctr"/>
                      <a:r>
                        <a:rPr lang="en-US" sz="730" b="0" i="0" u="none" strike="noStrike" dirty="0">
                          <a:solidFill>
                            <a:srgbClr val="000000"/>
                          </a:solidFill>
                          <a:effectLst/>
                          <a:latin typeface="Calibri" panose="020F0502020204030204" pitchFamily="34" charset="0"/>
                        </a:rPr>
                        <a:t>Construction of a building for CSS Prime Die-Casting Workshop (Construction of an auxiliary building not involving casting for the existing foundry shop).</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256</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256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256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256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1,024</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881744588"/>
                  </a:ext>
                </a:extLst>
              </a:tr>
              <a:tr h="169974">
                <a:tc>
                  <a:txBody>
                    <a:bodyPr/>
                    <a:lstStyle/>
                    <a:p>
                      <a:pPr algn="l" fontAlgn="ctr"/>
                      <a:r>
                        <a:rPr lang="en-US" sz="730" b="0" i="0" u="none" strike="noStrike">
                          <a:solidFill>
                            <a:srgbClr val="000000"/>
                          </a:solidFill>
                          <a:effectLst/>
                          <a:latin typeface="Calibri" panose="020F0502020204030204" pitchFamily="34" charset="0"/>
                        </a:rPr>
                        <a:t>Modernization of engineering networks for the melting and thermal treatment area of aluminum and the transformer substation at CSS Prime.</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82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16</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98</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750769599"/>
                  </a:ext>
                </a:extLst>
              </a:tr>
              <a:tr h="169974">
                <a:tc>
                  <a:txBody>
                    <a:bodyPr/>
                    <a:lstStyle/>
                    <a:p>
                      <a:pPr algn="l" fontAlgn="ctr"/>
                      <a:r>
                        <a:rPr lang="en-US" sz="730" b="0" i="0" u="none" strike="noStrike" dirty="0">
                          <a:solidFill>
                            <a:srgbClr val="000000"/>
                          </a:solidFill>
                          <a:effectLst/>
                          <a:latin typeface="Calibri" panose="020F0502020204030204" pitchFamily="34" charset="0"/>
                        </a:rPr>
                        <a:t>Modernization of engineering networks for the melting and thermal treatment area of aluminum CSS Prime RIME HEAD.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72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72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72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72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72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72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72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72</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a:solidFill>
                            <a:srgbClr val="000000"/>
                          </a:solidFill>
                          <a:effectLst/>
                          <a:latin typeface="Calibri" panose="020F0502020204030204" pitchFamily="34" charset="0"/>
                        </a:rPr>
                        <a:t>573</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710403464"/>
                  </a:ext>
                </a:extLst>
              </a:tr>
              <a:tr h="169974">
                <a:tc>
                  <a:txBody>
                    <a:bodyPr/>
                    <a:lstStyle/>
                    <a:p>
                      <a:pPr algn="l" fontAlgn="ctr"/>
                      <a:r>
                        <a:rPr lang="en-US" sz="730" b="0" i="0" u="none" strike="noStrike" dirty="0">
                          <a:solidFill>
                            <a:srgbClr val="000000"/>
                          </a:solidFill>
                          <a:effectLst/>
                          <a:latin typeface="Calibri" panose="020F0502020204030204" pitchFamily="34" charset="0"/>
                        </a:rPr>
                        <a:t>Engineering communications for the preliminary machining line CSS Prime RIME VLOSK CYLINDER.</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12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12</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899512056"/>
                  </a:ext>
                </a:extLst>
              </a:tr>
              <a:tr h="169974">
                <a:tc>
                  <a:txBody>
                    <a:bodyPr/>
                    <a:lstStyle/>
                    <a:p>
                      <a:pPr algn="l" fontAlgn="ctr"/>
                      <a:r>
                        <a:rPr lang="en-US" sz="730" b="0" i="0" u="none" strike="noStrike">
                          <a:solidFill>
                            <a:srgbClr val="000000"/>
                          </a:solidFill>
                          <a:effectLst/>
                          <a:latin typeface="Calibri" panose="020F0502020204030204" pitchFamily="34" charset="0"/>
                        </a:rPr>
                        <a:t>Technical supervision of engineering communications for the preliminary machining line CSS Prime RIME VLOSK CYLINDER.</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1</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1</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664150200"/>
                  </a:ext>
                </a:extLst>
              </a:tr>
              <a:tr h="254961">
                <a:tc>
                  <a:txBody>
                    <a:bodyPr/>
                    <a:lstStyle/>
                    <a:p>
                      <a:pPr algn="l" fontAlgn="ctr"/>
                      <a:r>
                        <a:rPr lang="en-US" sz="730" b="0" i="0" u="none" strike="noStrike">
                          <a:solidFill>
                            <a:srgbClr val="000000"/>
                          </a:solidFill>
                          <a:effectLst/>
                          <a:latin typeface="Calibri" panose="020F0502020204030204" pitchFamily="34" charset="0"/>
                        </a:rPr>
                        <a:t>Technical supervision of the modernization of engineering networks for the melting and thermal treatment area of aluminum CSS Prime RIME HEAD.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11</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a:solidFill>
                            <a:srgbClr val="000000"/>
                          </a:solidFill>
                          <a:effectLst/>
                          <a:latin typeface="Calibri" panose="020F0502020204030204" pitchFamily="34" charset="0"/>
                        </a:rPr>
                        <a:t>11</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36514977"/>
                  </a:ext>
                </a:extLst>
              </a:tr>
              <a:tr h="169974">
                <a:tc>
                  <a:txBody>
                    <a:bodyPr/>
                    <a:lstStyle/>
                    <a:p>
                      <a:pPr algn="l" fontAlgn="ctr"/>
                      <a:r>
                        <a:rPr lang="en-US" sz="730" b="0" i="0" u="none" strike="noStrike">
                          <a:solidFill>
                            <a:srgbClr val="000000"/>
                          </a:solidFill>
                          <a:effectLst/>
                          <a:latin typeface="Calibri" panose="020F0502020204030204" pitchFamily="34" charset="0"/>
                        </a:rPr>
                        <a:t>Design of the modernization of engineering networks for the melting and thermal treatment area of aluminum CSS Prime RIME HEAD.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16</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16</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90266573"/>
                  </a:ext>
                </a:extLst>
              </a:tr>
              <a:tr h="84987">
                <a:tc>
                  <a:txBody>
                    <a:bodyPr/>
                    <a:lstStyle/>
                    <a:p>
                      <a:pPr algn="l" fontAlgn="ctr"/>
                      <a:r>
                        <a:rPr lang="en-US" sz="730" b="0" i="0" u="none" strike="noStrike">
                          <a:solidFill>
                            <a:srgbClr val="000000"/>
                          </a:solidFill>
                          <a:effectLst/>
                          <a:latin typeface="Calibri" panose="020F0502020204030204" pitchFamily="34" charset="0"/>
                        </a:rPr>
                        <a:t>IT TSC Localization support</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50</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19</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5</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80</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12</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16</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a:solidFill>
                            <a:srgbClr val="000000"/>
                          </a:solidFill>
                          <a:effectLst/>
                          <a:latin typeface="Calibri" panose="020F0502020204030204" pitchFamily="34" charset="0"/>
                        </a:rPr>
                        <a:t>182</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07857103"/>
                  </a:ext>
                </a:extLst>
              </a:tr>
              <a:tr h="84987">
                <a:tc>
                  <a:txBody>
                    <a:bodyPr/>
                    <a:lstStyle/>
                    <a:p>
                      <a:pPr algn="l" fontAlgn="ctr"/>
                      <a:r>
                        <a:rPr lang="ru-RU" sz="730" b="0" i="0" u="none" strike="noStrike">
                          <a:solidFill>
                            <a:srgbClr val="000000"/>
                          </a:solidFill>
                          <a:effectLst/>
                          <a:latin typeface="Calibri" panose="020F0502020204030204" pitchFamily="34" charset="0"/>
                        </a:rPr>
                        <a:t>Серверное оборудование </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100</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90</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a:solidFill>
                            <a:srgbClr val="000000"/>
                          </a:solidFill>
                          <a:effectLst/>
                          <a:latin typeface="Calibri" panose="020F0502020204030204" pitchFamily="34" charset="0"/>
                        </a:rPr>
                        <a:t>190</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792785660"/>
                  </a:ext>
                </a:extLst>
              </a:tr>
              <a:tr h="84987">
                <a:tc>
                  <a:txBody>
                    <a:bodyPr/>
                    <a:lstStyle/>
                    <a:p>
                      <a:pPr algn="l" fontAlgn="ctr"/>
                      <a:r>
                        <a:rPr lang="ru-RU" sz="730" b="0" i="0" u="none" strike="noStrike">
                          <a:solidFill>
                            <a:srgbClr val="000000"/>
                          </a:solidFill>
                          <a:effectLst/>
                          <a:latin typeface="Calibri" panose="020F0502020204030204" pitchFamily="34" charset="0"/>
                        </a:rPr>
                        <a:t>Сетевые устройства</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80</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170</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a:solidFill>
                            <a:srgbClr val="000000"/>
                          </a:solidFill>
                          <a:effectLst/>
                          <a:latin typeface="Calibri" panose="020F0502020204030204" pitchFamily="34" charset="0"/>
                        </a:rPr>
                        <a:t>250</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050096554"/>
                  </a:ext>
                </a:extLst>
              </a:tr>
              <a:tr h="169974">
                <a:tc>
                  <a:txBody>
                    <a:bodyPr/>
                    <a:lstStyle/>
                    <a:p>
                      <a:pPr algn="l" fontAlgn="ctr"/>
                      <a:r>
                        <a:rPr lang="ru-RU" sz="730" b="0" i="0" u="none" strike="noStrike">
                          <a:solidFill>
                            <a:srgbClr val="000000"/>
                          </a:solidFill>
                          <a:effectLst/>
                          <a:latin typeface="Calibri" panose="020F0502020204030204" pitchFamily="34" charset="0"/>
                        </a:rPr>
                        <a:t>Оборудование и лицензии ПО для хранения данных и резервного копирования</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150</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150</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245</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a:solidFill>
                            <a:srgbClr val="000000"/>
                          </a:solidFill>
                          <a:effectLst/>
                          <a:latin typeface="Calibri" panose="020F0502020204030204" pitchFamily="34" charset="0"/>
                        </a:rPr>
                        <a:t>545</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57679132"/>
                  </a:ext>
                </a:extLst>
              </a:tr>
              <a:tr h="157666">
                <a:tc>
                  <a:txBody>
                    <a:bodyPr/>
                    <a:lstStyle/>
                    <a:p>
                      <a:pPr algn="l" fontAlgn="ctr"/>
                      <a:r>
                        <a:rPr lang="en-US" sz="730" b="0" i="0" u="none" strike="noStrike">
                          <a:solidFill>
                            <a:srgbClr val="000000"/>
                          </a:solidFill>
                          <a:effectLst/>
                          <a:latin typeface="Calibri" panose="020F0502020204030204" pitchFamily="34" charset="0"/>
                        </a:rPr>
                        <a:t>New Siemens &amp; Rockwell software licenses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55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55</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30099313"/>
                  </a:ext>
                </a:extLst>
              </a:tr>
              <a:tr h="274320">
                <a:tc>
                  <a:txBody>
                    <a:bodyPr/>
                    <a:lstStyle/>
                    <a:p>
                      <a:pPr algn="l" fontAlgn="ctr"/>
                      <a:r>
                        <a:rPr lang="ru-RU" sz="730" b="0" i="0" u="none" strike="noStrike">
                          <a:solidFill>
                            <a:srgbClr val="000000"/>
                          </a:solidFill>
                          <a:effectLst/>
                          <a:latin typeface="Calibri" panose="020F0502020204030204" pitchFamily="34" charset="0"/>
                        </a:rPr>
                        <a:t>Закупка Mapal Uniset 600H у ОЕМ поставщика (Измерительная машина для настройки расточных головок Mapal) для Tool Management Room</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81</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 </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a:solidFill>
                            <a:srgbClr val="000000"/>
                          </a:solidFill>
                          <a:effectLst/>
                          <a:latin typeface="Calibri" panose="020F0502020204030204" pitchFamily="34" charset="0"/>
                        </a:rPr>
                        <a:t>81</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14934578"/>
                  </a:ext>
                </a:extLst>
              </a:tr>
              <a:tr h="157666">
                <a:tc>
                  <a:txBody>
                    <a:bodyPr/>
                    <a:lstStyle/>
                    <a:p>
                      <a:pPr algn="l" fontAlgn="ctr"/>
                      <a:r>
                        <a:rPr lang="en-US" sz="730" b="0" i="0" u="none" strike="noStrike">
                          <a:solidFill>
                            <a:srgbClr val="000000"/>
                          </a:solidFill>
                          <a:effectLst/>
                          <a:latin typeface="Calibri" panose="020F0502020204030204" pitchFamily="34" charset="0"/>
                        </a:rPr>
                        <a:t>Melting Furnace</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1,040 </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0</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48</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145</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1,233</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494500362"/>
                  </a:ext>
                </a:extLst>
              </a:tr>
              <a:tr h="84987">
                <a:tc>
                  <a:txBody>
                    <a:bodyPr/>
                    <a:lstStyle/>
                    <a:p>
                      <a:pPr algn="l" fontAlgn="ctr"/>
                      <a:r>
                        <a:rPr lang="en-US" sz="730" b="0" i="0" u="none" strike="noStrike">
                          <a:solidFill>
                            <a:srgbClr val="000000"/>
                          </a:solidFill>
                          <a:effectLst/>
                          <a:latin typeface="Calibri" panose="020F0502020204030204" pitchFamily="34" charset="0"/>
                        </a:rPr>
                        <a:t>Die Casting Mold 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626</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730" b="0" i="0" u="none" strike="noStrike">
                          <a:solidFill>
                            <a:srgbClr val="000000"/>
                          </a:solidFill>
                          <a:effectLst/>
                          <a:latin typeface="Calibri" panose="020F0502020204030204" pitchFamily="34" charset="0"/>
                        </a:rPr>
                        <a:t>68</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694</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619233842"/>
                  </a:ext>
                </a:extLst>
              </a:tr>
              <a:tr h="84987">
                <a:tc>
                  <a:txBody>
                    <a:bodyPr/>
                    <a:lstStyle/>
                    <a:p>
                      <a:pPr algn="l" fontAlgn="ctr"/>
                      <a:r>
                        <a:rPr lang="en-US" sz="730" b="0" i="0" u="none" strike="noStrike">
                          <a:solidFill>
                            <a:srgbClr val="000000"/>
                          </a:solidFill>
                          <a:effectLst/>
                          <a:latin typeface="Calibri" panose="020F0502020204030204" pitchFamily="34" charset="0"/>
                        </a:rPr>
                        <a:t>Die Casting Mold 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518</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58</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575</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937027850"/>
                  </a:ext>
                </a:extLst>
              </a:tr>
              <a:tr h="84987">
                <a:tc>
                  <a:txBody>
                    <a:bodyPr/>
                    <a:lstStyle/>
                    <a:p>
                      <a:pPr algn="l" fontAlgn="ctr"/>
                      <a:r>
                        <a:rPr lang="en-US" sz="730" b="0" i="0" u="none" strike="noStrike">
                          <a:solidFill>
                            <a:srgbClr val="000000"/>
                          </a:solidFill>
                          <a:effectLst/>
                          <a:latin typeface="Calibri" panose="020F0502020204030204" pitchFamily="34" charset="0"/>
                        </a:rPr>
                        <a:t>Die Casting Mold 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518</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58</a:t>
                      </a: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575</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3153678069"/>
                  </a:ext>
                </a:extLst>
              </a:tr>
              <a:tr h="84987">
                <a:tc>
                  <a:txBody>
                    <a:bodyPr/>
                    <a:lstStyle/>
                    <a:p>
                      <a:pPr algn="l" fontAlgn="ctr"/>
                      <a:r>
                        <a:rPr lang="en-US" sz="730" b="0" i="0" u="none" strike="noStrike" dirty="0">
                          <a:solidFill>
                            <a:srgbClr val="000000"/>
                          </a:solidFill>
                          <a:effectLst/>
                          <a:latin typeface="Calibri" panose="020F0502020204030204" pitchFamily="34" charset="0"/>
                        </a:rPr>
                        <a:t>Replacement Tooling</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dirty="0">
                          <a:solidFill>
                            <a:srgbClr val="000000"/>
                          </a:solidFill>
                          <a:effectLst/>
                          <a:latin typeface="Calibri" panose="020F0502020204030204" pitchFamily="34" charset="0"/>
                        </a:rPr>
                        <a:t>260</a:t>
                      </a:r>
                    </a:p>
                  </a:txBody>
                  <a:tcPr marL="2931" marR="2931" marT="2931" marB="0" anchor="ctr">
                    <a:lnL w="12700" cap="flat" cmpd="sng" algn="ctr">
                      <a:solidFill>
                        <a:schemeClr val="bg1">
                          <a:lumMod val="7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0" i="0" u="none" strike="noStrike">
                          <a:solidFill>
                            <a:srgbClr val="000000"/>
                          </a:solidFill>
                          <a:effectLst/>
                          <a:latin typeface="Calibri" panose="020F0502020204030204" pitchFamily="34" charset="0"/>
                        </a:rPr>
                        <a:t>29</a:t>
                      </a: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US" sz="730" b="0" i="0" u="none" strike="noStrike" dirty="0">
                        <a:solidFill>
                          <a:srgbClr val="000000"/>
                        </a:solidFill>
                        <a:effectLst/>
                        <a:latin typeface="Calibri" panose="020F0502020204030204" pitchFamily="34" charset="0"/>
                      </a:endParaRPr>
                    </a:p>
                  </a:txBody>
                  <a:tcPr marL="2931" marR="2931" marT="2931" marB="0" anchor="ctr">
                    <a:lnL w="6350" cap="flat" cmpd="sng" algn="ctr">
                      <a:solidFill>
                        <a:srgbClr val="000000"/>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30" b="1" i="0" u="none" strike="noStrike" dirty="0">
                          <a:solidFill>
                            <a:srgbClr val="000000"/>
                          </a:solidFill>
                          <a:effectLst/>
                          <a:latin typeface="Calibri" panose="020F0502020204030204" pitchFamily="34" charset="0"/>
                        </a:rPr>
                        <a:t>289</a:t>
                      </a:r>
                    </a:p>
                  </a:txBody>
                  <a:tcPr marL="2931" marR="2931" marT="2931"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2843968000"/>
                  </a:ext>
                </a:extLst>
              </a:tr>
              <a:tr h="13716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730" b="1" i="0" u="none" strike="noStrike" dirty="0">
                          <a:solidFill>
                            <a:sysClr val="windowText" lastClr="000000"/>
                          </a:solidFill>
                          <a:effectLst/>
                          <a:latin typeface="Calibri" panose="020F0502020204030204" pitchFamily="34" charset="0"/>
                        </a:rPr>
                        <a:t>JAMI CAPEX Kapital xarajatlar CSS PROJECT</a:t>
                      </a:r>
                    </a:p>
                  </a:txBody>
                  <a:tcPr marL="2931" marR="2931" marT="2931" marB="0" anchor="ctr">
                    <a:lnL w="12700" cap="flat" cmpd="sng" algn="ctr">
                      <a:solidFill>
                        <a:schemeClr val="bg1">
                          <a:lumMod val="75000"/>
                        </a:schemeClr>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1,192</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a:solidFill>
                            <a:sysClr val="windowText" lastClr="000000"/>
                          </a:solidFill>
                          <a:effectLst/>
                          <a:latin typeface="Calibri" panose="020F0502020204030204" pitchFamily="34" charset="0"/>
                        </a:rPr>
                        <a:t>1,503</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a:solidFill>
                            <a:sysClr val="windowText" lastClr="000000"/>
                          </a:solidFill>
                          <a:effectLst/>
                          <a:latin typeface="Calibri" panose="020F0502020204030204" pitchFamily="34" charset="0"/>
                        </a:rPr>
                        <a:t>505</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1,368</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251</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124</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388</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397</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242</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84</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72</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282</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6,406</a:t>
                      </a:r>
                    </a:p>
                  </a:txBody>
                  <a:tcPr marL="2931" marR="2931" marT="2931" marB="0" anchor="ctr">
                    <a:lnL w="19050" cap="flat" cmpd="sng" algn="ctr">
                      <a:solidFill>
                        <a:srgbClr val="FFFFFF"/>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864745907"/>
                  </a:ext>
                </a:extLst>
              </a:tr>
              <a:tr h="137160">
                <a:tc>
                  <a:txBody>
                    <a:bodyPr/>
                    <a:lstStyle/>
                    <a:p>
                      <a:pPr algn="ctr" fontAlgn="ctr"/>
                      <a:r>
                        <a:rPr lang="en-US" sz="730" b="1" i="0" u="none" strike="noStrike" dirty="0">
                          <a:solidFill>
                            <a:sysClr val="windowText" lastClr="000000"/>
                          </a:solidFill>
                          <a:effectLst/>
                          <a:latin typeface="Calibri" panose="020F0502020204030204" pitchFamily="34" charset="0"/>
                        </a:rPr>
                        <a:t>JAMI CAPEX Kapital xarajatlar </a:t>
                      </a:r>
                    </a:p>
                  </a:txBody>
                  <a:tcPr marL="2931" marR="2931" marT="2931" marB="0" anchor="ctr">
                    <a:lnL w="12700" cap="flat" cmpd="sng" algn="ctr">
                      <a:solidFill>
                        <a:schemeClr val="bg1">
                          <a:lumMod val="75000"/>
                        </a:schemeClr>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a:solidFill>
                            <a:sysClr val="windowText" lastClr="000000"/>
                          </a:solidFill>
                          <a:effectLst/>
                          <a:latin typeface="Calibri" panose="020F0502020204030204" pitchFamily="34" charset="0"/>
                        </a:rPr>
                        <a:t>1,272</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a:solidFill>
                            <a:sysClr val="windowText" lastClr="000000"/>
                          </a:solidFill>
                          <a:effectLst/>
                          <a:latin typeface="Calibri" panose="020F0502020204030204" pitchFamily="34" charset="0"/>
                        </a:rPr>
                        <a:t>1,738</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a:solidFill>
                            <a:sysClr val="windowText" lastClr="000000"/>
                          </a:solidFill>
                          <a:effectLst/>
                          <a:latin typeface="Calibri" panose="020F0502020204030204" pitchFamily="34" charset="0"/>
                        </a:rPr>
                        <a:t>1,274</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a:solidFill>
                            <a:sysClr val="windowText" lastClr="000000"/>
                          </a:solidFill>
                          <a:effectLst/>
                          <a:latin typeface="Calibri" panose="020F0502020204030204" pitchFamily="34" charset="0"/>
                        </a:rPr>
                        <a:t>1,606</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651</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a:solidFill>
                            <a:sysClr val="windowText" lastClr="000000"/>
                          </a:solidFill>
                          <a:effectLst/>
                          <a:latin typeface="Calibri" panose="020F0502020204030204" pitchFamily="34" charset="0"/>
                        </a:rPr>
                        <a:t>963</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2 716</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641</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699</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265</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383</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497</a:t>
                      </a:r>
                    </a:p>
                  </a:txBody>
                  <a:tcPr marL="2931" marR="2931" marT="29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algn="ctr" fontAlgn="ctr"/>
                      <a:r>
                        <a:rPr lang="en-US" sz="730" b="1" i="0" u="none" strike="noStrike" dirty="0">
                          <a:solidFill>
                            <a:sysClr val="windowText" lastClr="000000"/>
                          </a:solidFill>
                          <a:effectLst/>
                          <a:latin typeface="Calibri" panose="020F0502020204030204" pitchFamily="34" charset="0"/>
                        </a:rPr>
                        <a:t>10,641</a:t>
                      </a:r>
                    </a:p>
                  </a:txBody>
                  <a:tcPr marL="2931" marR="2931" marT="2931" marB="0" anchor="ctr">
                    <a:lnL w="19050" cap="flat" cmpd="sng" algn="ctr">
                      <a:solidFill>
                        <a:srgbClr val="FFFFFF"/>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617382571"/>
                  </a:ext>
                </a:extLst>
              </a:tr>
            </a:tbl>
          </a:graphicData>
        </a:graphic>
      </p:graphicFrame>
    </p:spTree>
    <p:extLst>
      <p:ext uri="{BB962C8B-B14F-4D97-AF65-F5344CB8AC3E}">
        <p14:creationId xmlns:p14="http://schemas.microsoft.com/office/powerpoint/2010/main" val="3189872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5809-5CFB-419F-A551-5CCFADC5A487}"/>
              </a:ext>
            </a:extLst>
          </p:cNvPr>
          <p:cNvSpPr>
            <a:spLocks noGrp="1"/>
          </p:cNvSpPr>
          <p:nvPr>
            <p:ph type="title"/>
          </p:nvPr>
        </p:nvSpPr>
        <p:spPr/>
        <p:txBody>
          <a:bodyPr/>
          <a:lstStyle/>
          <a:p>
            <a:pPr lvl="0">
              <a:lnSpc>
                <a:spcPct val="100000"/>
              </a:lnSpc>
              <a:spcBef>
                <a:spcPts val="0"/>
              </a:spcBef>
              <a:defRPr/>
            </a:pPr>
            <a:r>
              <a:rPr lang="en-US" sz="1400" dirty="0" err="1">
                <a:solidFill>
                  <a:schemeClr val="dk1"/>
                </a:solidFill>
              </a:rPr>
              <a:t>Kompayaning</a:t>
            </a:r>
            <a:r>
              <a:rPr lang="en-US" sz="1400" dirty="0">
                <a:solidFill>
                  <a:schemeClr val="dk1"/>
                </a:solidFill>
              </a:rPr>
              <a:t> 2024</a:t>
            </a:r>
            <a:r>
              <a:rPr lang="uz-Latn-UZ" sz="1400" dirty="0">
                <a:solidFill>
                  <a:schemeClr val="dk1"/>
                </a:solidFill>
              </a:rPr>
              <a:t>-</a:t>
            </a:r>
            <a:r>
              <a:rPr lang="en-US" sz="1400" dirty="0" err="1">
                <a:solidFill>
                  <a:schemeClr val="dk1"/>
                </a:solidFill>
              </a:rPr>
              <a:t>yil</a:t>
            </a:r>
            <a:r>
              <a:rPr lang="en-US" sz="1400" dirty="0">
                <a:solidFill>
                  <a:schemeClr val="dk1"/>
                </a:solidFill>
              </a:rPr>
              <a:t> </a:t>
            </a:r>
            <a:r>
              <a:rPr lang="en-US" sz="1400" dirty="0" err="1">
                <a:solidFill>
                  <a:schemeClr val="dk1"/>
                </a:solidFill>
              </a:rPr>
              <a:t>uchun</a:t>
            </a:r>
            <a:r>
              <a:rPr lang="en-US" sz="1400" dirty="0">
                <a:solidFill>
                  <a:schemeClr val="dk1"/>
                </a:solidFill>
              </a:rPr>
              <a:t> </a:t>
            </a:r>
            <a:r>
              <a:rPr lang="en-US" sz="1400" dirty="0" err="1">
                <a:solidFill>
                  <a:schemeClr val="dk1"/>
                </a:solidFill>
              </a:rPr>
              <a:t>asosiy</a:t>
            </a:r>
            <a:r>
              <a:rPr lang="en-US" sz="1400" dirty="0">
                <a:solidFill>
                  <a:schemeClr val="dk1"/>
                </a:solidFill>
              </a:rPr>
              <a:t> </a:t>
            </a:r>
            <a:r>
              <a:rPr lang="en-US" sz="1400" dirty="0" err="1">
                <a:solidFill>
                  <a:schemeClr val="dk1"/>
                </a:solidFill>
              </a:rPr>
              <a:t>ishlab</a:t>
            </a:r>
            <a:r>
              <a:rPr lang="en-US" sz="1400" dirty="0">
                <a:solidFill>
                  <a:schemeClr val="dk1"/>
                </a:solidFill>
              </a:rPr>
              <a:t> chiqarish ko</a:t>
            </a:r>
            <a:r>
              <a:rPr lang="en-GB" sz="1400" dirty="0"/>
              <a:t>‘</a:t>
            </a:r>
            <a:r>
              <a:rPr lang="en-US" sz="1400" dirty="0" err="1">
                <a:solidFill>
                  <a:schemeClr val="dk1"/>
                </a:solidFill>
              </a:rPr>
              <a:t>rsatkichlari</a:t>
            </a:r>
            <a:r>
              <a:rPr lang="en-US" sz="1400" dirty="0">
                <a:solidFill>
                  <a:schemeClr val="dk1"/>
                </a:solidFill>
              </a:rPr>
              <a:t> </a:t>
            </a:r>
            <a:r>
              <a:rPr lang="en-US" sz="1400" dirty="0" err="1">
                <a:solidFill>
                  <a:schemeClr val="dk1"/>
                </a:solidFill>
              </a:rPr>
              <a:t>prognozi</a:t>
            </a:r>
            <a:endParaRPr lang="en-US" sz="1400" dirty="0">
              <a:ea typeface="Calibri" panose="020F0502020204030204" pitchFamily="34" charset="0"/>
            </a:endParaRPr>
          </a:p>
        </p:txBody>
      </p:sp>
      <p:sp>
        <p:nvSpPr>
          <p:cNvPr id="4" name="Slide Number Placeholder 3">
            <a:extLst>
              <a:ext uri="{FF2B5EF4-FFF2-40B4-BE49-F238E27FC236}">
                <a16:creationId xmlns:a16="http://schemas.microsoft.com/office/drawing/2014/main" id="{426A9831-8116-4B89-92DD-98C805C3630E}"/>
              </a:ext>
            </a:extLst>
          </p:cNvPr>
          <p:cNvSpPr>
            <a:spLocks noGrp="1"/>
          </p:cNvSpPr>
          <p:nvPr>
            <p:ph type="sldNum" sz="quarter" idx="12"/>
          </p:nvPr>
        </p:nvSpPr>
        <p:spPr>
          <a:xfrm>
            <a:off x="6779084" y="6458286"/>
            <a:ext cx="2057400" cy="365125"/>
          </a:xfrm>
        </p:spPr>
        <p:txBody>
          <a:bodyPr/>
          <a:lstStyle/>
          <a:p>
            <a:fld id="{1354BD52-9AEB-47A1-BEEE-8060037B36A9}" type="slidenum">
              <a:rPr lang="en-US" smtClean="0"/>
              <a:t>9</a:t>
            </a:fld>
            <a:endParaRPr lang="en-US" dirty="0"/>
          </a:p>
        </p:txBody>
      </p:sp>
      <p:sp>
        <p:nvSpPr>
          <p:cNvPr id="3" name="Rectangle 1">
            <a:extLst>
              <a:ext uri="{FF2B5EF4-FFF2-40B4-BE49-F238E27FC236}">
                <a16:creationId xmlns:a16="http://schemas.microsoft.com/office/drawing/2014/main" id="{44B8BFA8-6BE0-42CA-873A-5DA5CF5215E3}"/>
              </a:ext>
            </a:extLst>
          </p:cNvPr>
          <p:cNvSpPr>
            <a:spLocks noChangeArrowheads="1"/>
          </p:cNvSpPr>
          <p:nvPr/>
        </p:nvSpPr>
        <p:spPr bwMode="auto">
          <a:xfrm>
            <a:off x="0" y="-27699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le 4">
            <a:extLst>
              <a:ext uri="{FF2B5EF4-FFF2-40B4-BE49-F238E27FC236}">
                <a16:creationId xmlns:a16="http://schemas.microsoft.com/office/drawing/2014/main" id="{08832BCF-1A37-4291-9107-FB5D9BA09782}"/>
              </a:ext>
            </a:extLst>
          </p:cNvPr>
          <p:cNvGraphicFramePr>
            <a:graphicFrameLocks noGrp="1"/>
          </p:cNvGraphicFramePr>
          <p:nvPr>
            <p:extLst/>
          </p:nvPr>
        </p:nvGraphicFramePr>
        <p:xfrm>
          <a:off x="320039" y="1166074"/>
          <a:ext cx="8503922" cy="2404870"/>
        </p:xfrm>
        <a:graphic>
          <a:graphicData uri="http://schemas.openxmlformats.org/drawingml/2006/table">
            <a:tbl>
              <a:tblPr/>
              <a:tblGrid>
                <a:gridCol w="2088682">
                  <a:extLst>
                    <a:ext uri="{9D8B030D-6E8A-4147-A177-3AD203B41FA5}">
                      <a16:colId xmlns:a16="http://schemas.microsoft.com/office/drawing/2014/main" val="1492238265"/>
                    </a:ext>
                  </a:extLst>
                </a:gridCol>
                <a:gridCol w="1283048">
                  <a:extLst>
                    <a:ext uri="{9D8B030D-6E8A-4147-A177-3AD203B41FA5}">
                      <a16:colId xmlns:a16="http://schemas.microsoft.com/office/drawing/2014/main" val="254102984"/>
                    </a:ext>
                  </a:extLst>
                </a:gridCol>
                <a:gridCol w="1283048">
                  <a:extLst>
                    <a:ext uri="{9D8B030D-6E8A-4147-A177-3AD203B41FA5}">
                      <a16:colId xmlns:a16="http://schemas.microsoft.com/office/drawing/2014/main" val="3197890933"/>
                    </a:ext>
                  </a:extLst>
                </a:gridCol>
                <a:gridCol w="1283048">
                  <a:extLst>
                    <a:ext uri="{9D8B030D-6E8A-4147-A177-3AD203B41FA5}">
                      <a16:colId xmlns:a16="http://schemas.microsoft.com/office/drawing/2014/main" val="3059257009"/>
                    </a:ext>
                  </a:extLst>
                </a:gridCol>
                <a:gridCol w="1283048">
                  <a:extLst>
                    <a:ext uri="{9D8B030D-6E8A-4147-A177-3AD203B41FA5}">
                      <a16:colId xmlns:a16="http://schemas.microsoft.com/office/drawing/2014/main" val="2589991107"/>
                    </a:ext>
                  </a:extLst>
                </a:gridCol>
                <a:gridCol w="1283048">
                  <a:extLst>
                    <a:ext uri="{9D8B030D-6E8A-4147-A177-3AD203B41FA5}">
                      <a16:colId xmlns:a16="http://schemas.microsoft.com/office/drawing/2014/main" val="837677415"/>
                    </a:ext>
                  </a:extLst>
                </a:gridCol>
              </a:tblGrid>
              <a:tr h="492742">
                <a:tc rowSpan="3">
                  <a:txBody>
                    <a:bodyPr/>
                    <a:lstStyle/>
                    <a:p>
                      <a:pPr algn="ctr" rtl="0" fontAlgn="ctr"/>
                      <a:r>
                        <a:rPr lang="en-US" sz="800" b="1" i="0" u="none" strike="noStrike" dirty="0">
                          <a:solidFill>
                            <a:srgbClr val="000000"/>
                          </a:solidFill>
                          <a:effectLst/>
                          <a:latin typeface="Verdana" panose="020B0604030504040204" pitchFamily="34" charset="0"/>
                        </a:rPr>
                        <a:t>DAVR</a:t>
                      </a:r>
                    </a:p>
                  </a:txBody>
                  <a:tcPr marL="6350" marR="6350" marT="6350" marB="0" anchor="ctr">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B4C7E7"/>
                    </a:solidFill>
                  </a:tcPr>
                </a:tc>
                <a:tc gridSpan="2">
                  <a:txBody>
                    <a:bodyPr/>
                    <a:lstStyle/>
                    <a:p>
                      <a:pPr algn="ctr" rtl="0" fontAlgn="ctr"/>
                      <a:r>
                        <a:rPr lang="en-US" sz="800" b="1" i="0" u="none" strike="noStrike">
                          <a:solidFill>
                            <a:srgbClr val="000000"/>
                          </a:solidFill>
                          <a:effectLst/>
                          <a:latin typeface="Verdana" panose="020B0604030504040204" pitchFamily="34" charset="0"/>
                        </a:rPr>
                        <a:t>JORIY NARXLARDA ISHLAB CHIQARILGAN MAHSULOT KO'RSATKICHLARI</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hMerge="1">
                  <a:txBody>
                    <a:bodyPr/>
                    <a:lstStyle/>
                    <a:p>
                      <a:endParaRPr lang="en-US"/>
                    </a:p>
                  </a:txBody>
                  <a:tcPr/>
                </a:tc>
                <a:tc gridSpan="3">
                  <a:txBody>
                    <a:bodyPr/>
                    <a:lstStyle/>
                    <a:p>
                      <a:pPr algn="ctr" rtl="0" fontAlgn="ctr"/>
                      <a:r>
                        <a:rPr lang="en-US" sz="800" b="1" i="0" u="none" strike="noStrike" dirty="0">
                          <a:solidFill>
                            <a:srgbClr val="000000"/>
                          </a:solidFill>
                          <a:effectLst/>
                          <a:latin typeface="Verdana" panose="020B0604030504040204" pitchFamily="34" charset="0"/>
                        </a:rPr>
                        <a:t>01.03.2023 YIL HOLATIGA KO'RA TAQQOSLANADIGAN NARXLARDA ISHLAB CHIQARILGAN MAHSULOT KO'RSATKICHLARI</a:t>
                      </a:r>
                    </a:p>
                  </a:txBody>
                  <a:tcPr marL="6350" marR="6350" marT="635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7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79179893"/>
                  </a:ext>
                </a:extLst>
              </a:tr>
              <a:tr h="220630">
                <a:tc vMerge="1">
                  <a:txBody>
                    <a:bodyPr/>
                    <a:lstStyle/>
                    <a:p>
                      <a:endParaRPr lang="en-US"/>
                    </a:p>
                  </a:txBody>
                  <a:tcPr/>
                </a:tc>
                <a:tc>
                  <a:txBody>
                    <a:bodyPr/>
                    <a:lstStyle/>
                    <a:p>
                      <a:pPr algn="ctr" rtl="0" fontAlgn="ctr"/>
                      <a:r>
                        <a:rPr lang="en-US" sz="800" b="1" i="0" u="none" strike="noStrike">
                          <a:solidFill>
                            <a:srgbClr val="000000"/>
                          </a:solidFill>
                          <a:effectLst/>
                          <a:latin typeface="Verdana" panose="020B0604030504040204" pitchFamily="34" charset="0"/>
                        </a:rPr>
                        <a:t>Fact</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Prognoz</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Fact</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Prognoz</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o'sish sur'ati,</a:t>
                      </a:r>
                    </a:p>
                  </a:txBody>
                  <a:tcPr marL="6350" marR="6350" marT="635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4C7E7"/>
                    </a:solidFill>
                  </a:tcPr>
                </a:tc>
                <a:extLst>
                  <a:ext uri="{0D108BD9-81ED-4DB2-BD59-A6C34878D82A}">
                    <a16:rowId xmlns:a16="http://schemas.microsoft.com/office/drawing/2014/main" val="4172764992"/>
                  </a:ext>
                </a:extLst>
              </a:tr>
              <a:tr h="220630">
                <a:tc vMerge="1">
                  <a:txBody>
                    <a:bodyPr/>
                    <a:lstStyle/>
                    <a:p>
                      <a:endParaRPr lang="en-US"/>
                    </a:p>
                  </a:txBody>
                  <a:tcPr/>
                </a:tc>
                <a:tc>
                  <a:txBody>
                    <a:bodyPr/>
                    <a:lstStyle/>
                    <a:p>
                      <a:pPr algn="ctr" rtl="0" fontAlgn="ctr"/>
                      <a:r>
                        <a:rPr lang="en-US" sz="800" b="1" i="0" u="none" strike="noStrike" dirty="0">
                          <a:solidFill>
                            <a:srgbClr val="000000"/>
                          </a:solidFill>
                          <a:effectLst/>
                          <a:latin typeface="Verdana" panose="020B0604030504040204" pitchFamily="34" charset="0"/>
                        </a:rPr>
                        <a:t>2023 </a:t>
                      </a:r>
                      <a:r>
                        <a:rPr lang="en-US" sz="800" b="1" i="0" u="none" strike="noStrike" dirty="0" err="1">
                          <a:solidFill>
                            <a:srgbClr val="000000"/>
                          </a:solidFill>
                          <a:effectLst/>
                          <a:latin typeface="Verdana" panose="020B0604030504040204" pitchFamily="34" charset="0"/>
                        </a:rPr>
                        <a:t>yil</a:t>
                      </a:r>
                      <a:endParaRPr lang="en-US" sz="800" b="1" i="0" u="none" strike="noStrike" dirty="0">
                        <a:solidFill>
                          <a:srgbClr val="000000"/>
                        </a:solidFill>
                        <a:effectLst/>
                        <a:latin typeface="Verdana" panose="020B0604030504040204" pitchFamily="34" charset="0"/>
                      </a:endParaRP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D9D9D9"/>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2024 yil</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D9D9D9"/>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2023 yil</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D9D9D9"/>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2024 yil</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D9D9D9"/>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a:t>
                      </a:r>
                    </a:p>
                  </a:txBody>
                  <a:tcPr marL="6350" marR="6350" marT="635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9050" cap="flat" cmpd="sng" algn="ctr">
                      <a:solidFill>
                        <a:srgbClr val="D9D9D9"/>
                      </a:solidFill>
                      <a:prstDash val="solid"/>
                      <a:round/>
                      <a:headEnd type="none" w="med" len="med"/>
                      <a:tailEnd type="none" w="med" len="med"/>
                    </a:lnB>
                    <a:solidFill>
                      <a:srgbClr val="B4C7E7"/>
                    </a:solidFill>
                  </a:tcPr>
                </a:tc>
                <a:extLst>
                  <a:ext uri="{0D108BD9-81ED-4DB2-BD59-A6C34878D82A}">
                    <a16:rowId xmlns:a16="http://schemas.microsoft.com/office/drawing/2014/main" val="1565591875"/>
                  </a:ext>
                </a:extLst>
              </a:tr>
              <a:tr h="367717">
                <a:tc>
                  <a:txBody>
                    <a:bodyPr/>
                    <a:lstStyle/>
                    <a:p>
                      <a:pPr algn="l" rtl="0" fontAlgn="ctr"/>
                      <a:r>
                        <a:rPr lang="en-US" sz="800" b="0" i="0" u="none" strike="noStrike">
                          <a:solidFill>
                            <a:srgbClr val="000000"/>
                          </a:solidFill>
                          <a:effectLst/>
                          <a:latin typeface="Verdana" panose="020B0604030504040204" pitchFamily="34" charset="0"/>
                        </a:rPr>
                        <a:t> 1 chorak </a:t>
                      </a:r>
                      <a:r>
                        <a:rPr lang="en-US" sz="800" b="0" i="1" u="none" strike="noStrike">
                          <a:solidFill>
                            <a:srgbClr val="000000"/>
                          </a:solidFill>
                          <a:effectLst/>
                          <a:latin typeface="Verdana" panose="020B0604030504040204" pitchFamily="34" charset="0"/>
                        </a:rPr>
                        <a:t>(mln. so’m)</a:t>
                      </a:r>
                      <a:endParaRPr lang="en-US" sz="800" b="0" i="0" u="none" strike="noStrike">
                        <a:solidFill>
                          <a:srgbClr val="000000"/>
                        </a:solidFill>
                        <a:effectLst/>
                        <a:latin typeface="Verdana" panose="020B0604030504040204" pitchFamily="34" charset="0"/>
                      </a:endParaRP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491,767.42</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1,134,372.00</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478,728.85</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1,056,054.94</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221%</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2997068935"/>
                  </a:ext>
                </a:extLst>
              </a:tr>
              <a:tr h="367717">
                <a:tc>
                  <a:txBody>
                    <a:bodyPr/>
                    <a:lstStyle/>
                    <a:p>
                      <a:pPr algn="l" rtl="0" fontAlgn="ctr"/>
                      <a:r>
                        <a:rPr lang="en-US" sz="800" b="0" i="0" u="none" strike="noStrike">
                          <a:solidFill>
                            <a:srgbClr val="000000"/>
                          </a:solidFill>
                          <a:effectLst/>
                          <a:latin typeface="Verdana" panose="020B0604030504040204" pitchFamily="34" charset="0"/>
                        </a:rPr>
                        <a:t> 1 yarim yillik </a:t>
                      </a:r>
                      <a:r>
                        <a:rPr lang="en-US" sz="800" b="0" i="1" u="none" strike="noStrike">
                          <a:solidFill>
                            <a:srgbClr val="000000"/>
                          </a:solidFill>
                          <a:effectLst/>
                          <a:latin typeface="Verdana" panose="020B0604030504040204" pitchFamily="34" charset="0"/>
                        </a:rPr>
                        <a:t>(mln. so’m)</a:t>
                      </a:r>
                      <a:endParaRPr lang="en-US" sz="800" b="0" i="0" u="none" strike="noStrike">
                        <a:solidFill>
                          <a:srgbClr val="000000"/>
                        </a:solidFill>
                        <a:effectLst/>
                        <a:latin typeface="Verdana" panose="020B0604030504040204" pitchFamily="34" charset="0"/>
                      </a:endParaRP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1,469,622.67</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2,312,845.63</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1,422,700.79</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2,153,166.71</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151%</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272590254"/>
                  </a:ext>
                </a:extLst>
              </a:tr>
              <a:tr h="367717">
                <a:tc>
                  <a:txBody>
                    <a:bodyPr/>
                    <a:lstStyle/>
                    <a:p>
                      <a:pPr algn="l" rtl="0" fontAlgn="ctr"/>
                      <a:r>
                        <a:rPr lang="en-US" sz="800" b="0" i="0" u="none" strike="noStrike">
                          <a:solidFill>
                            <a:srgbClr val="000000"/>
                          </a:solidFill>
                          <a:effectLst/>
                          <a:latin typeface="Verdana" panose="020B0604030504040204" pitchFamily="34" charset="0"/>
                        </a:rPr>
                        <a:t> 9 oylik </a:t>
                      </a:r>
                      <a:r>
                        <a:rPr lang="en-US" sz="800" b="0" i="1" u="none" strike="noStrike">
                          <a:solidFill>
                            <a:srgbClr val="000000"/>
                          </a:solidFill>
                          <a:effectLst/>
                          <a:latin typeface="Verdana" panose="020B0604030504040204" pitchFamily="34" charset="0"/>
                        </a:rPr>
                        <a:t>(mln. so’m)</a:t>
                      </a:r>
                      <a:endParaRPr lang="en-US" sz="800" b="0" i="0" u="none" strike="noStrike">
                        <a:solidFill>
                          <a:srgbClr val="000000"/>
                        </a:solidFill>
                        <a:effectLst/>
                        <a:latin typeface="Verdana" panose="020B0604030504040204" pitchFamily="34" charset="0"/>
                      </a:endParaRP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2,577,260.38</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3,338,093.87</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2,499,756.30</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3,107,631.77</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FFFF"/>
                    </a:solidFill>
                  </a:tcPr>
                </a:tc>
                <a:tc>
                  <a:txBody>
                    <a:bodyPr/>
                    <a:lstStyle/>
                    <a:p>
                      <a:pPr algn="ctr" rtl="0" fontAlgn="ctr"/>
                      <a:r>
                        <a:rPr lang="en-US" sz="800" b="0" i="0" u="none" strike="noStrike">
                          <a:solidFill>
                            <a:srgbClr val="000000"/>
                          </a:solidFill>
                          <a:effectLst/>
                          <a:latin typeface="Verdana" panose="020B0604030504040204" pitchFamily="34" charset="0"/>
                        </a:rPr>
                        <a:t>124%</a:t>
                      </a:r>
                    </a:p>
                  </a:txBody>
                  <a:tcPr marL="6350" marR="6350" marT="635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1155484524"/>
                  </a:ext>
                </a:extLst>
              </a:tr>
              <a:tr h="367717">
                <a:tc>
                  <a:txBody>
                    <a:bodyPr/>
                    <a:lstStyle/>
                    <a:p>
                      <a:pPr algn="l" rtl="0" fontAlgn="ctr"/>
                      <a:r>
                        <a:rPr lang="en-US" sz="800" b="1" i="0" u="none" strike="noStrike">
                          <a:solidFill>
                            <a:srgbClr val="000000"/>
                          </a:solidFill>
                          <a:effectLst/>
                          <a:latin typeface="Verdana" panose="020B0604030504040204" pitchFamily="34" charset="0"/>
                        </a:rPr>
                        <a:t> Yillik </a:t>
                      </a:r>
                      <a:r>
                        <a:rPr lang="en-US" sz="800" b="1" i="1" u="none" strike="noStrike">
                          <a:solidFill>
                            <a:srgbClr val="000000"/>
                          </a:solidFill>
                          <a:effectLst/>
                          <a:latin typeface="Verdana" panose="020B0604030504040204" pitchFamily="34" charset="0"/>
                        </a:rPr>
                        <a:t>(mln. so’m)</a:t>
                      </a:r>
                      <a:endParaRPr lang="en-US" sz="800" b="1" i="0" u="none" strike="noStrike">
                        <a:solidFill>
                          <a:srgbClr val="000000"/>
                        </a:solidFill>
                        <a:effectLst/>
                        <a:latin typeface="Verdana" panose="020B0604030504040204" pitchFamily="34" charset="0"/>
                      </a:endParaRPr>
                    </a:p>
                  </a:txBody>
                  <a:tcPr marL="6350" marR="6350" marT="6350" marB="0" anchor="ctr">
                    <a:lnL w="12700" cap="flat" cmpd="sng" algn="ctr">
                      <a:solidFill>
                        <a:srgbClr val="BFBFB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4,223,283.77</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4,583,214.72</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4,105,719.98</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7E7"/>
                    </a:solidFill>
                  </a:tcPr>
                </a:tc>
                <a:tc>
                  <a:txBody>
                    <a:bodyPr/>
                    <a:lstStyle/>
                    <a:p>
                      <a:pPr algn="ctr" rtl="0" fontAlgn="ctr"/>
                      <a:r>
                        <a:rPr lang="en-US" sz="800" b="1" i="0" u="none" strike="noStrike">
                          <a:solidFill>
                            <a:srgbClr val="000000"/>
                          </a:solidFill>
                          <a:effectLst/>
                          <a:latin typeface="Verdana" panose="020B0604030504040204" pitchFamily="34" charset="0"/>
                        </a:rPr>
                        <a:t>4,266,789.43</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7E7"/>
                    </a:solidFill>
                  </a:tcPr>
                </a:tc>
                <a:tc>
                  <a:txBody>
                    <a:bodyPr/>
                    <a:lstStyle/>
                    <a:p>
                      <a:pPr algn="ctr" rtl="0" fontAlgn="ctr"/>
                      <a:r>
                        <a:rPr lang="en-US" sz="800" b="1" i="0" u="none" strike="noStrike" dirty="0">
                          <a:solidFill>
                            <a:srgbClr val="000000"/>
                          </a:solidFill>
                          <a:effectLst/>
                          <a:latin typeface="Verdana" panose="020B0604030504040204" pitchFamily="34" charset="0"/>
                        </a:rPr>
                        <a:t>104%</a:t>
                      </a:r>
                    </a:p>
                  </a:txBody>
                  <a:tcPr marL="6350" marR="6350" marT="6350" marB="0" anchor="ctr">
                    <a:lnL w="19050" cap="flat" cmpd="sng" algn="ctr">
                      <a:solidFill>
                        <a:srgbClr val="FFFFFF"/>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D9D9D9"/>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4C7E7"/>
                    </a:solidFill>
                  </a:tcPr>
                </a:tc>
                <a:extLst>
                  <a:ext uri="{0D108BD9-81ED-4DB2-BD59-A6C34878D82A}">
                    <a16:rowId xmlns:a16="http://schemas.microsoft.com/office/drawing/2014/main" val="3783704904"/>
                  </a:ext>
                </a:extLst>
              </a:tr>
            </a:tbl>
          </a:graphicData>
        </a:graphic>
      </p:graphicFrame>
    </p:spTree>
    <p:extLst>
      <p:ext uri="{BB962C8B-B14F-4D97-AF65-F5344CB8AC3E}">
        <p14:creationId xmlns:p14="http://schemas.microsoft.com/office/powerpoint/2010/main" val="5901773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18560</TotalTime>
  <Words>5290</Words>
  <Application>Microsoft Office PowerPoint</Application>
  <PresentationFormat>On-screen Show (4:3)</PresentationFormat>
  <Paragraphs>2320</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Batang</vt:lpstr>
      <vt:lpstr>Arial</vt:lpstr>
      <vt:lpstr>Calibri</vt:lpstr>
      <vt:lpstr>Calibri Light</vt:lpstr>
      <vt:lpstr>Lato</vt:lpstr>
      <vt:lpstr>Verdana</vt:lpstr>
      <vt:lpstr>Office Theme</vt:lpstr>
      <vt:lpstr>PowerPoint Presentation</vt:lpstr>
      <vt:lpstr>Kompayaning 2024-yil uchun biznes-rejasi (buxgalteriya hisobining milliy standartlari  asosida)</vt:lpstr>
      <vt:lpstr>Kompayaning 2024-yil uchun biznes-rejasi (buxgalteriya hisobining milliy standartlari  asosida)</vt:lpstr>
      <vt:lpstr>Kompayaning 2024-yil uchun pul-mablag‘lari aylanmasi </vt:lpstr>
      <vt:lpstr>Kompayaning 2024-yil uchun biznes-rejasi (xalqaro moliyaviy hisobot standartlari asosida)</vt:lpstr>
      <vt:lpstr>Kompayaning 2024-yildagi dvigatel narxlari</vt:lpstr>
      <vt:lpstr>Kompayaning 2024-yil uchun kapital xarajatlari</vt:lpstr>
      <vt:lpstr>Kompayaning 2024-yil uchun kapital xarajatlari</vt:lpstr>
      <vt:lpstr>Kompayaning 2024-yil uchun asosiy ishlab chiqarish ko‘rsatkichlari prognozi</vt:lpstr>
      <vt:lpstr>2024-yil uchun xarajatlarni kamaytirish</vt:lpstr>
      <vt:lpstr>2024-yil uchun xarajatlarni kamaytirish</vt:lpstr>
      <vt:lpstr>2024-yil uchun xarajatlarni kamaytirish</vt:lpstr>
      <vt:lpstr>2024-yil uchun xarajatlarni kamaytirish</vt:lpstr>
      <vt:lpstr>2024-yil uchun xarajatlarni kamaytirish</vt:lpstr>
      <vt:lpstr>2024-yil uchun Kompaniyaning KPI ko’rsatkichlari</vt:lpstr>
      <vt:lpstr>MFG CPU 2024 Q1</vt:lpstr>
      <vt:lpstr>CAPEX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Emine Kenjakaeva</dc:creator>
  <cp:lastModifiedBy>Alisher T. Alibaev</cp:lastModifiedBy>
  <cp:revision>320</cp:revision>
  <cp:lastPrinted>2021-01-08T13:21:38Z</cp:lastPrinted>
  <dcterms:created xsi:type="dcterms:W3CDTF">2019-11-29T04:33:31Z</dcterms:created>
  <dcterms:modified xsi:type="dcterms:W3CDTF">2024-08-15T11:31:08Z</dcterms:modified>
</cp:coreProperties>
</file>