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555" r:id="rId2"/>
    <p:sldId id="497" r:id="rId3"/>
    <p:sldId id="583" r:id="rId4"/>
    <p:sldId id="579" r:id="rId5"/>
    <p:sldId id="614" r:id="rId6"/>
    <p:sldId id="587" r:id="rId7"/>
    <p:sldId id="577" r:id="rId8"/>
    <p:sldId id="582" r:id="rId9"/>
    <p:sldId id="615" r:id="rId10"/>
    <p:sldId id="586" r:id="rId11"/>
    <p:sldId id="616" r:id="rId12"/>
    <p:sldId id="588" r:id="rId13"/>
    <p:sldId id="589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5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D1203-97F7-43A9-B6C1-F6BAE5A44CB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96520-BC59-41D8-AF80-67E5971D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54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235826"/>
          </a:xfrm>
        </p:spPr>
        <p:txBody>
          <a:bodyPr anchor="b">
            <a:noAutofit/>
          </a:bodyPr>
          <a:lstStyle>
            <a:lvl1pPr algn="ctr">
              <a:defRPr sz="4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99812"/>
            <a:ext cx="6858000" cy="757987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432875-DAEE-41B1-9F76-7D8DD3D4B0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00" y="5257799"/>
            <a:ext cx="1752600" cy="10252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62D019B-C68C-4C5A-B3EB-00BB6417E0CD}"/>
              </a:ext>
            </a:extLst>
          </p:cNvPr>
          <p:cNvSpPr txBox="1"/>
          <p:nvPr userDrawn="1"/>
        </p:nvSpPr>
        <p:spPr>
          <a:xfrm>
            <a:off x="2175933" y="6548262"/>
            <a:ext cx="4792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600" dirty="0" err="1">
                <a:solidFill>
                  <a:schemeClr val="bg1">
                    <a:lumMod val="65000"/>
                  </a:schemeClr>
                </a:solidFill>
                <a:latin typeface="Lato" charset="0"/>
                <a:ea typeface="Lato" charset="0"/>
                <a:cs typeface="Lato" charset="0"/>
              </a:rPr>
              <a:t>www.umpt.uz</a:t>
            </a:r>
            <a:endParaRPr lang="en-US" sz="1100" spc="600" dirty="0">
              <a:solidFill>
                <a:schemeClr val="bg1">
                  <a:lumMod val="6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5992137-1E88-493F-9905-0BC4F8CFA35A}"/>
              </a:ext>
            </a:extLst>
          </p:cNvPr>
          <p:cNvSpPr txBox="1">
            <a:spLocks/>
          </p:cNvSpPr>
          <p:nvPr userDrawn="1"/>
        </p:nvSpPr>
        <p:spPr>
          <a:xfrm>
            <a:off x="276725" y="2931506"/>
            <a:ext cx="8662737" cy="5556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800" dirty="0">
                <a:latin typeface="Arial" charset="0"/>
                <a:cs typeface="Arial" charset="0"/>
              </a:rPr>
              <a:t>АО «</a:t>
            </a:r>
            <a:r>
              <a:rPr lang="ru-RU" sz="2800" dirty="0">
                <a:solidFill>
                  <a:schemeClr val="tx1"/>
                </a:solidFill>
                <a:latin typeface="Arial" charset="0"/>
                <a:cs typeface="Arial" charset="0"/>
              </a:rPr>
              <a:t>УЗАВТО МОТОРС ПАУЭРТРЕЙН»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36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2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5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3660" y="291826"/>
            <a:ext cx="7482824" cy="55568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2594" y="6451271"/>
            <a:ext cx="2057400" cy="365125"/>
          </a:xfrm>
        </p:spPr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A50EBD-B682-400C-9275-85B72BDE44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16" y="291827"/>
            <a:ext cx="949891" cy="5556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1CCBAC3-207F-41DB-9EC2-071D3EB06417}"/>
              </a:ext>
            </a:extLst>
          </p:cNvPr>
          <p:cNvSpPr txBox="1"/>
          <p:nvPr userDrawn="1"/>
        </p:nvSpPr>
        <p:spPr>
          <a:xfrm>
            <a:off x="3467099" y="6511680"/>
            <a:ext cx="20573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Lato" charset="0"/>
                <a:ea typeface="Lato" charset="0"/>
                <a:cs typeface="Lato" charset="0"/>
              </a:rPr>
              <a:t>UzAuto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Lato" charset="0"/>
                <a:ea typeface="Lato" charset="0"/>
                <a:cs typeface="Lato" charset="0"/>
              </a:rPr>
              <a:t> Motors Powertrain</a:t>
            </a:r>
          </a:p>
        </p:txBody>
      </p:sp>
    </p:spTree>
    <p:extLst>
      <p:ext uri="{BB962C8B-B14F-4D97-AF65-F5344CB8AC3E}">
        <p14:creationId xmlns:p14="http://schemas.microsoft.com/office/powerpoint/2010/main" val="214170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4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0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2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7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1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1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6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F3E96-8ED7-40D1-92F1-096CD8C1B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AC9103-CA1D-4546-ABA8-30B95BB0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</a:t>
            </a:fld>
            <a:endParaRPr lang="en-US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33520F0D-5E14-4C9C-9680-2408FB3BE8AA}"/>
              </a:ext>
            </a:extLst>
          </p:cNvPr>
          <p:cNvSpPr txBox="1">
            <a:spLocks/>
          </p:cNvSpPr>
          <p:nvPr/>
        </p:nvSpPr>
        <p:spPr>
          <a:xfrm>
            <a:off x="307977" y="1301750"/>
            <a:ext cx="8505825" cy="9842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Наблюдательный Совет №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Приложение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BCEA16E-3146-4828-859D-CDA3C9506B49}"/>
              </a:ext>
            </a:extLst>
          </p:cNvPr>
          <p:cNvSpPr txBox="1">
            <a:spLocks/>
          </p:cNvSpPr>
          <p:nvPr/>
        </p:nvSpPr>
        <p:spPr>
          <a:xfrm>
            <a:off x="307977" y="4308475"/>
            <a:ext cx="8505825" cy="9842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10 декабря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 года</a:t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Juergen Spendel</a:t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Генеральный директор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2">
            <a:extLst>
              <a:ext uri="{FF2B5EF4-FFF2-40B4-BE49-F238E27FC236}">
                <a16:creationId xmlns:a16="http://schemas.microsoft.com/office/drawing/2014/main" id="{8DF2B220-9A4F-4195-9D5A-B72D0D09C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91397"/>
            <a:ext cx="8732838" cy="57261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«УЗАВТО МОТОРС ПАУЭРТРЕЙН»</a:t>
            </a:r>
            <a:endParaRPr lang="ru-RU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806AC904-CE06-40D8-8440-21DE133FE429}"/>
              </a:ext>
            </a:extLst>
          </p:cNvPr>
          <p:cNvSpPr txBox="1">
            <a:spLocks/>
          </p:cNvSpPr>
          <p:nvPr/>
        </p:nvSpPr>
        <p:spPr bwMode="auto">
          <a:xfrm>
            <a:off x="1493838" y="1291089"/>
            <a:ext cx="6380162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203" tIns="84406" rIns="42203" bIns="84406" anchor="ctr"/>
          <a:lstStyle>
            <a:lvl1pPr>
              <a:spcBef>
                <a:spcPct val="50000"/>
              </a:spcBef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1pPr>
            <a:lvl2pPr marL="114300" indent="-263525">
              <a:spcBef>
                <a:spcPct val="50000"/>
              </a:spcBef>
              <a:buSzPct val="150000"/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2pPr>
            <a:lvl3pPr marL="514350" indent="-209550">
              <a:spcBef>
                <a:spcPct val="25000"/>
              </a:spcBef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3pPr>
            <a:lvl4pPr marL="857250" indent="-209550">
              <a:spcBef>
                <a:spcPct val="25000"/>
              </a:spcBef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4pPr>
            <a:lvl5pPr marL="1200150" indent="-209550">
              <a:spcBef>
                <a:spcPct val="25000"/>
              </a:spcBef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5pPr>
            <a:lvl6pPr marL="1657350" indent="-2095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6pPr>
            <a:lvl7pPr marL="2114550" indent="-2095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7pPr>
            <a:lvl8pPr marL="2571750" indent="-2095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8pPr>
            <a:lvl9pPr marL="3028950" indent="-2095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Заседание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Наблюдательного совета №64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Приложение №6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A7BEF360-CA5E-406D-822E-7EB40D9FF2AF}"/>
              </a:ext>
            </a:extLst>
          </p:cNvPr>
          <p:cNvSpPr txBox="1">
            <a:spLocks/>
          </p:cNvSpPr>
          <p:nvPr/>
        </p:nvSpPr>
        <p:spPr bwMode="auto">
          <a:xfrm>
            <a:off x="342107" y="2660948"/>
            <a:ext cx="8505824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203" tIns="84406" rIns="42203" bIns="84406" anchor="t"/>
          <a:lstStyle>
            <a:lvl1pPr>
              <a:spcBef>
                <a:spcPct val="50000"/>
              </a:spcBef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1pPr>
            <a:lvl2pPr marL="114300">
              <a:spcBef>
                <a:spcPct val="50000"/>
              </a:spcBef>
              <a:buSzPct val="150000"/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2pPr>
            <a:lvl3pPr marL="514350">
              <a:spcBef>
                <a:spcPct val="25000"/>
              </a:spcBef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3pPr>
            <a:lvl4pPr marL="857250">
              <a:spcBef>
                <a:spcPct val="25000"/>
              </a:spcBef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4pPr>
            <a:lvl5pPr marL="1200150">
              <a:spcBef>
                <a:spcPct val="25000"/>
              </a:spcBef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5pPr>
            <a:lvl6pPr marL="16573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6pPr>
            <a:lvl7pPr marL="21145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7pPr>
            <a:lvl8pPr marL="25717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8pPr>
            <a:lvl9pPr marL="30289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9pPr>
          </a:lstStyle>
          <a:p>
            <a:pPr algn="ctr" defTabSz="914400" fontAlgn="ctr">
              <a:buNone/>
              <a:defRPr/>
            </a:pPr>
            <a:r>
              <a:rPr lang="ru-RU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ПРЕДВАРИТЕЛЬНОЕ ОДОБРЕНИЕ                                            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БИЗНЕС-ПЛАНА КОМПАНИИ НА 2022 ГОД</a:t>
            </a:r>
            <a:endParaRPr lang="ru-RU" b="1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558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Основные производственные показатели на 202</a:t>
            </a:r>
            <a:r>
              <a:rPr lang="en-US" sz="1400" dirty="0"/>
              <a:t>2</a:t>
            </a:r>
            <a:r>
              <a:rPr lang="ru-RU" sz="1400" dirty="0"/>
              <a:t> год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D54542-3EDC-40CB-95D7-D1BBFB61BD57}"/>
              </a:ext>
            </a:extLst>
          </p:cNvPr>
          <p:cNvSpPr/>
          <p:nvPr/>
        </p:nvSpPr>
        <p:spPr>
          <a:xfrm>
            <a:off x="8010307" y="1336280"/>
            <a:ext cx="909687" cy="226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млн. сум</a:t>
            </a:r>
            <a:endParaRPr lang="en-US" sz="10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40CAD9-A1A7-43B2-873B-4E40E411C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343" y="1562523"/>
            <a:ext cx="8634651" cy="174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019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Бизнес-план</a:t>
            </a:r>
            <a:r>
              <a:rPr lang="en-US" sz="1400" dirty="0"/>
              <a:t> </a:t>
            </a:r>
            <a:r>
              <a:rPr lang="ru-RU" sz="1400" dirty="0"/>
              <a:t>Компании на 202</a:t>
            </a:r>
            <a:r>
              <a:rPr lang="en-US" sz="1400" dirty="0"/>
              <a:t>2</a:t>
            </a:r>
            <a:r>
              <a:rPr lang="ru-RU" sz="1400" dirty="0"/>
              <a:t> год согласно МСФО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B1E934-1853-460F-A7CF-5C07BB6E1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695" y="927902"/>
            <a:ext cx="6260417" cy="555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497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Ключевые показатели эффективности (</a:t>
            </a:r>
            <a:r>
              <a:rPr lang="en-US" sz="1400" dirty="0"/>
              <a:t>KPI</a:t>
            </a:r>
            <a:r>
              <a:rPr lang="ru-RU" sz="1400" dirty="0"/>
              <a:t>) на 2022 год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B3E382D-827A-4C59-A3D7-FF368C7E36F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9034" y="958875"/>
          <a:ext cx="8710960" cy="5541164"/>
        </p:xfrm>
        <a:graphic>
          <a:graphicData uri="http://schemas.openxmlformats.org/drawingml/2006/table">
            <a:tbl>
              <a:tblPr/>
              <a:tblGrid>
                <a:gridCol w="274320">
                  <a:extLst>
                    <a:ext uri="{9D8B030D-6E8A-4147-A177-3AD203B41FA5}">
                      <a16:colId xmlns:a16="http://schemas.microsoft.com/office/drawing/2014/main" val="113963280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521873223"/>
                    </a:ext>
                  </a:extLst>
                </a:gridCol>
                <a:gridCol w="572800">
                  <a:extLst>
                    <a:ext uri="{9D8B030D-6E8A-4147-A177-3AD203B41FA5}">
                      <a16:colId xmlns:a16="http://schemas.microsoft.com/office/drawing/2014/main" val="209461185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0347477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5701951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510346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420133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0198792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052924202"/>
                    </a:ext>
                  </a:extLst>
                </a:gridCol>
              </a:tblGrid>
              <a:tr h="36576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Целевые показатели (KPI) АО "UzAuto Motors Powertrain" на 2022 год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(прогнозные параметры, необходимые включению в бизнес-план на 2022 год, в разрезе по кварталам, месяцам)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3530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№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Наименование показателей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Ед.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изм.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Цели на 2022 год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кв.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кв.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 кв.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 кв.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Примечание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768787"/>
                  </a:ext>
                </a:extLst>
              </a:tr>
              <a:tr h="146304">
                <a:tc gridSpan="9">
                  <a:txBody>
                    <a:bodyPr/>
                    <a:lstStyle/>
                    <a:p>
                      <a:pPr marL="285750" indent="-285750" algn="ctr" fontAlgn="ctr">
                        <a:buAutoNum type="romanUcPeriod"/>
                      </a:pP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Кадры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333581"/>
                  </a:ext>
                </a:extLst>
              </a:tr>
              <a:tr h="227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1.1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Повышение качества работы с персоналом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пункт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Внедрение стандартов работы с персоналом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Внедрение стандартов работы с персоналом</a:t>
                      </a:r>
                      <a:endParaRPr kumimoji="0" lang="ru-RU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Внедрение стандартов работы с персоналом</a:t>
                      </a:r>
                      <a:endParaRPr kumimoji="0" lang="ru-RU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Внедрение стандартов работы с персоналом</a:t>
                      </a:r>
                      <a:endParaRPr kumimoji="0" lang="ru-RU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Внедрение стандартов работы с персоналом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726345"/>
                  </a:ext>
                </a:extLst>
              </a:tr>
              <a:tr h="1544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1.2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Средняя заработная плата производственных работников 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тыс.сум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5,500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5,000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5,100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5,200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5,500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859223"/>
                  </a:ext>
                </a:extLst>
              </a:tr>
              <a:tr h="14630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II.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Производство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3881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2.1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Инцидентов на производстве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случаи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032852"/>
                  </a:ext>
                </a:extLst>
              </a:tr>
              <a:tr h="785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2.2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Производство основной продукции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шт.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186,400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49,050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98,400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138,650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186,400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5793037"/>
                  </a:ext>
                </a:extLst>
              </a:tr>
              <a:tr h="14630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III.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Торговля и маркетинг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806245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3.1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Реализация на внутреннем рынке (основная продукция)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шт.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186,000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48,650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98,000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138,250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186,000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262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3.2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Параметры экспорта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млн.долл.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0.20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0.01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0.02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0.03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0.20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724852"/>
                  </a:ext>
                </a:extLst>
              </a:tr>
              <a:tr h="1544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3.3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Продажи запасных частей на внутреннем рынке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млрд.сум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17.75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4.64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8.70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13.53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17.75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962821"/>
                  </a:ext>
                </a:extLst>
              </a:tr>
              <a:tr h="14630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IV.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Локализация продукции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323186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4.1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Темп роста импорта к предыдущему периоду (против аналогичного объема производства)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95%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95%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95%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95%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95%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6128992"/>
                  </a:ext>
                </a:extLst>
              </a:tr>
              <a:tr h="1649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4.2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Доля импорта сырья и оборудования в общем импорте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более 5%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более 5%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более 5%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более 5%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более 5%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037285"/>
                  </a:ext>
                </a:extLst>
              </a:tr>
              <a:tr h="290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4.3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Предложения по оптимизации импорта через тарифное и нетарифное регулирование и их внедрение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кол-во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992301"/>
                  </a:ext>
                </a:extLst>
              </a:tr>
              <a:tr h="151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4.4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Доля импортного сырья в продукции предприятия (алюминий, моторное масло)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70%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70%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70%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70%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70%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837798"/>
                  </a:ext>
                </a:extLst>
              </a:tr>
              <a:tr h="227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4.5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Предложения по формированию импортозамещающих проектов (количество проектов)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кол-во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478222"/>
                  </a:ext>
                </a:extLst>
              </a:tr>
              <a:tr h="2303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4.6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Снижение импорта за счет снижения цен, локализации и переход на альтернативных поставщиков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млн.долл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751212"/>
                  </a:ext>
                </a:extLst>
              </a:tr>
              <a:tr h="14630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V.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Инвестиции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68" marR="1868" marT="1868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0395220"/>
                  </a:ext>
                </a:extLst>
              </a:tr>
              <a:tr h="2303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5.1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Привлечение иностранных инвестиций (ПИИ и иностранные кредиты) 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млн.долл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68" marR="1868" marT="1868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7874529"/>
                  </a:ext>
                </a:extLst>
              </a:tr>
              <a:tr h="2303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5.2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Освоение иностранных инвестиций (ПИИ и иностранные кредиты) 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млн.долл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68" marR="1868" marT="1868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672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157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Ключевые показатели эффективности (</a:t>
            </a:r>
            <a:r>
              <a:rPr lang="en-US" sz="1400" dirty="0"/>
              <a:t>KPI</a:t>
            </a:r>
            <a:r>
              <a:rPr lang="ru-RU" sz="1400" dirty="0"/>
              <a:t>) на 2022 год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B3E382D-827A-4C59-A3D7-FF368C7E36F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8229" y="1040876"/>
          <a:ext cx="8710960" cy="5384636"/>
        </p:xfrm>
        <a:graphic>
          <a:graphicData uri="http://schemas.openxmlformats.org/drawingml/2006/table">
            <a:tbl>
              <a:tblPr/>
              <a:tblGrid>
                <a:gridCol w="274320">
                  <a:extLst>
                    <a:ext uri="{9D8B030D-6E8A-4147-A177-3AD203B41FA5}">
                      <a16:colId xmlns:a16="http://schemas.microsoft.com/office/drawing/2014/main" val="113963280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521873223"/>
                    </a:ext>
                  </a:extLst>
                </a:gridCol>
                <a:gridCol w="572800">
                  <a:extLst>
                    <a:ext uri="{9D8B030D-6E8A-4147-A177-3AD203B41FA5}">
                      <a16:colId xmlns:a16="http://schemas.microsoft.com/office/drawing/2014/main" val="209461185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0347477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5701951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510346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420133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0198792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052924202"/>
                    </a:ext>
                  </a:extLst>
                </a:gridCol>
              </a:tblGrid>
              <a:tr h="36576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Целевые показатели (KPI) АО "UzAuto Motors Powertrain" на 2022 год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(прогнозные параметры, необходимые включению в бизнес-план на 2022 год, в разрезе по кварталам, месяцам)</a:t>
                      </a:r>
                    </a:p>
                  </a:txBody>
                  <a:tcPr marL="1868" marR="1868" marT="1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353043"/>
                  </a:ext>
                </a:extLst>
              </a:tr>
              <a:tr h="717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№</a:t>
                      </a:r>
                    </a:p>
                  </a:txBody>
                  <a:tcPr marL="1868" marR="1868" marT="1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Наименование показателей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Ед.изм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Цели на 2022 год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кв.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кв.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 кв.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 кв.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Примечание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768787"/>
                  </a:ext>
                </a:extLst>
              </a:tr>
              <a:tr h="14630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VI.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Финансовое направление</a:t>
                      </a:r>
                    </a:p>
                  </a:txBody>
                  <a:tcPr marL="1868" marR="1868" marT="18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23696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6.1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Коэффициент оборачиваемости дебиторской задолженности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дни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30 дней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30 дней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30 дней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30 дней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30 дней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7298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6.2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Коэффициент оборачиваемости кредиторской задолженности 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дни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менее 47 дней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менее 47 дней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менее 47 дней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менее 47 дней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менее 47 дней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86054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6.3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Коэффициент оборачиваемости остатков сырья, материалов и КД на складе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дни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23 дней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23 дней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23 дней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23 дней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23 дней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88982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6.4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Коэффициент оборачиваемости остатки сырья, материалов и КД в пути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дни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44 дней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44 дней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44 дней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44 дней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44 дней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0012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6.5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Соотношение заёмных средств (кредит, заём, финансовая помощь и др.) к EBITDA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разы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3-х раз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3-х раз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3-х раз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3-х раз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более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3-х раз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4033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6.6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Параметры снижения себестоимости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3.1%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2.9%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3.1%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3.1%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3276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6.7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Достижение рентабельности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-1.6%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-1.6%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4659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6.8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Материалы и КД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73.0%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70.5%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71.6%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72.3%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73.0%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67852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6.9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Заработная плата производственного персонала с отчислениями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75656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6.10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Амортизация основных фондов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7513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6.11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Прочие производственные расходы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12.6%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13.1%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12.2%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12.8%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12.6%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549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6.12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Расходы по реализации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322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6.13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Административные расходы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5611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6.14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Прочие операционные расходы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270583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6.15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Расходы по финансовой деятельности (с учетом налогов)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120349"/>
                  </a:ext>
                </a:extLst>
              </a:tr>
              <a:tr h="14630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VII.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Повышение эффективности управления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08042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7.1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Своевременность проведения ежеквартальных заседаний органов управления (утверждение бизнес-планов, годовых ОСУ и т.д.)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разы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 менее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4-х раз в год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484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7.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Дивиденды (начисление по итогам 2022)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млн.сум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49625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7.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Разработка и утверждение бизнес-плана на 3 года</a:t>
                      </a:r>
                    </a:p>
                  </a:txBody>
                  <a:tcPr marL="45720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разы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1868" marR="1868" marT="186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1868" marR="1868" marT="1868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404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456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A6FB18-4E77-4744-AE5A-85CD37820970}"/>
              </a:ext>
            </a:extLst>
          </p:cNvPr>
          <p:cNvSpPr/>
          <p:nvPr/>
        </p:nvSpPr>
        <p:spPr>
          <a:xfrm>
            <a:off x="7973731" y="975756"/>
            <a:ext cx="909687" cy="226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млн. сум</a:t>
            </a:r>
            <a:endParaRPr lang="en-US" sz="10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E34A71-49C5-418A-B4CD-FD60032F0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19" y="1175668"/>
            <a:ext cx="8563965" cy="4777761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3DE931AF-35AF-4175-AF7E-661050755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>
                <a:ea typeface="Batang" panose="02030600000101010101" pitchFamily="18" charset="-127"/>
              </a:rPr>
              <a:t>Предварительное одобрение </a:t>
            </a:r>
            <a:r>
              <a:rPr lang="ru-RU" sz="1400" dirty="0"/>
              <a:t>Бизнес-плана</a:t>
            </a:r>
            <a:r>
              <a:rPr lang="en-US" sz="1400" dirty="0"/>
              <a:t> </a:t>
            </a:r>
            <a:r>
              <a:rPr lang="ru-RU" sz="1400" dirty="0"/>
              <a:t>Компании на 2022 год</a:t>
            </a:r>
            <a:r>
              <a:rPr lang="en-US" sz="1400" dirty="0"/>
              <a:t> </a:t>
            </a:r>
            <a:r>
              <a:rPr lang="ru-RU" sz="1400" dirty="0"/>
              <a:t>согласно НСБУ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9793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A90C99-5314-4576-995E-BFB74EB0B98C}"/>
              </a:ext>
            </a:extLst>
          </p:cNvPr>
          <p:cNvSpPr/>
          <p:nvPr/>
        </p:nvSpPr>
        <p:spPr>
          <a:xfrm>
            <a:off x="8010307" y="1089392"/>
            <a:ext cx="909687" cy="226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млн. сум</a:t>
            </a:r>
            <a:endParaRPr lang="en-US" sz="10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9A0CA8-3B4F-4CE0-86ED-191756BAF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371" y="1315635"/>
            <a:ext cx="8531258" cy="4905642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9380962B-1994-41FB-87FB-A844DEC04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Анализ динамики изменения основных финансово-экономических показателей на 2022 год согласно </a:t>
            </a:r>
            <a:r>
              <a:rPr lang="ru-RU" sz="1400" dirty="0">
                <a:ea typeface="Batang" panose="02030600000101010101" pitchFamily="18" charset="-127"/>
              </a:rPr>
              <a:t>НСБУ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7839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0" y="291826"/>
            <a:ext cx="7482824" cy="555686"/>
          </a:xfrm>
        </p:spPr>
        <p:txBody>
          <a:bodyPr/>
          <a:lstStyle/>
          <a:p>
            <a:r>
              <a:rPr lang="ru-RU" sz="1400" dirty="0">
                <a:ea typeface="Batang" panose="02030600000101010101" pitchFamily="18" charset="-127"/>
              </a:rPr>
              <a:t>Отчет о денежных потоках на 202</a:t>
            </a:r>
            <a:r>
              <a:rPr lang="en-US" sz="1400" dirty="0">
                <a:ea typeface="Batang" panose="02030600000101010101" pitchFamily="18" charset="-127"/>
              </a:rPr>
              <a:t>2</a:t>
            </a:r>
            <a:r>
              <a:rPr lang="ru-RU" sz="1400" dirty="0">
                <a:ea typeface="Batang" panose="02030600000101010101" pitchFamily="18" charset="-127"/>
              </a:rPr>
              <a:t> год согласно НСБУ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8E2439-F2C7-497C-9AAE-E3631C5DF5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95"/>
          <a:stretch/>
        </p:blipFill>
        <p:spPr>
          <a:xfrm>
            <a:off x="224006" y="1024128"/>
            <a:ext cx="8730229" cy="554204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AA559F9-7513-44B2-B6DA-1A6A23570423}"/>
              </a:ext>
            </a:extLst>
          </p:cNvPr>
          <p:cNvSpPr/>
          <p:nvPr/>
        </p:nvSpPr>
        <p:spPr>
          <a:xfrm>
            <a:off x="8010307" y="856142"/>
            <a:ext cx="909687" cy="226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млрд. сум</a:t>
            </a:r>
            <a:endParaRPr lang="en-US" sz="10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37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0" y="291826"/>
            <a:ext cx="7482824" cy="555686"/>
          </a:xfrm>
        </p:spPr>
        <p:txBody>
          <a:bodyPr/>
          <a:lstStyle/>
          <a:p>
            <a:r>
              <a:rPr lang="ru-RU" sz="1400" dirty="0">
                <a:ea typeface="Batang" panose="02030600000101010101" pitchFamily="18" charset="-127"/>
              </a:rPr>
              <a:t>Прогноз реализации на внешних рынках сбыта на 202</a:t>
            </a:r>
            <a:r>
              <a:rPr lang="en-US" sz="1400" dirty="0">
                <a:ea typeface="Batang" panose="02030600000101010101" pitchFamily="18" charset="-127"/>
              </a:rPr>
              <a:t>2</a:t>
            </a:r>
            <a:r>
              <a:rPr lang="ru-RU" sz="1400" dirty="0">
                <a:ea typeface="Batang" panose="02030600000101010101" pitchFamily="18" charset="-127"/>
              </a:rPr>
              <a:t> год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7" name="Таблица 3">
            <a:extLst>
              <a:ext uri="{FF2B5EF4-FFF2-40B4-BE49-F238E27FC236}">
                <a16:creationId xmlns:a16="http://schemas.microsoft.com/office/drawing/2014/main" id="{315A339A-989A-4069-BFE7-EB1634EC53E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5169" y="1759670"/>
          <a:ext cx="8869680" cy="2524772"/>
        </p:xfrm>
        <a:graphic>
          <a:graphicData uri="http://schemas.openxmlformats.org/drawingml/2006/table">
            <a:tbl>
              <a:tblPr firstRow="1" bandRow="1"/>
              <a:tblGrid>
                <a:gridCol w="731520">
                  <a:extLst>
                    <a:ext uri="{9D8B030D-6E8A-4147-A177-3AD203B41FA5}">
                      <a16:colId xmlns:a16="http://schemas.microsoft.com/office/drawing/2014/main" val="82948515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66657958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128905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12719921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06928659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26329354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61139937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78681330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73574762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45500342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19924809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29705093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40013793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63565897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314483394"/>
                    </a:ext>
                  </a:extLst>
                </a:gridCol>
              </a:tblGrid>
              <a:tr h="25797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Страна</a:t>
                      </a:r>
                      <a:endParaRPr lang="ru-RU" sz="800" b="1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88046" marR="88046" marT="44023" marB="44023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Наименование продукции</a:t>
                      </a:r>
                      <a:endParaRPr lang="ru-RU" sz="800" b="1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88046" marR="88046" marT="44023" marB="44023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Ед. изм.</a:t>
                      </a:r>
                    </a:p>
                  </a:txBody>
                  <a:tcPr marL="88046" marR="88046" marT="44023" marB="44023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2021</a:t>
                      </a:r>
                      <a:r>
                        <a:rPr lang="ru-RU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г.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Факт</a:t>
                      </a:r>
                    </a:p>
                  </a:txBody>
                  <a:tcPr marL="88046" marR="88046" marT="44023" marB="44023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2022</a:t>
                      </a:r>
                      <a:r>
                        <a:rPr lang="ru-RU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г.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Прогноз</a:t>
                      </a:r>
                      <a:endParaRPr lang="ru-RU" sz="800" b="1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88046" marR="88046" marT="44023" marB="44023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в том числе по кварталам</a:t>
                      </a:r>
                    </a:p>
                  </a:txBody>
                  <a:tcPr marL="88046" marR="88046" marT="44023" marB="44023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529021"/>
                  </a:ext>
                </a:extLst>
              </a:tr>
              <a:tr h="257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 квартал</a:t>
                      </a:r>
                    </a:p>
                  </a:txBody>
                  <a:tcPr marL="88046" marR="88046" marT="44023" marB="44023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 квартал</a:t>
                      </a:r>
                    </a:p>
                  </a:txBody>
                  <a:tcPr marL="88046" marR="88046" marT="44023" marB="44023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 квартал</a:t>
                      </a:r>
                    </a:p>
                  </a:txBody>
                  <a:tcPr marL="88046" marR="88046" marT="44023" marB="44023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 квартал</a:t>
                      </a:r>
                    </a:p>
                  </a:txBody>
                  <a:tcPr marL="88046" marR="88046" marT="44023" marB="44023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241008"/>
                  </a:ext>
                </a:extLst>
              </a:tr>
              <a:tr h="489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Кол-во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Тыс.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долл.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Кол-во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Тыс.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долл.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Кол-во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Тыс.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долл.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Кол-во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Тыс.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долл.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Кол-во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Тыс.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долл.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Кол-во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Тыс.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долл.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500897"/>
                  </a:ext>
                </a:extLst>
              </a:tr>
              <a:tr h="6638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Казахстан, Россия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ДВС</a:t>
                      </a:r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endParaRPr lang="ru-RU" sz="8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(B-DOHC 1.5)</a:t>
                      </a:r>
                      <a:endParaRPr lang="ru-RU" sz="8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шт.</a:t>
                      </a:r>
                      <a:endParaRPr lang="ru-RU" sz="8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</a:t>
                      </a:r>
                      <a:endParaRPr lang="ru-RU" sz="8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24.9</a:t>
                      </a:r>
                      <a:endParaRPr lang="ru-RU" sz="8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3.9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1.3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1.3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1.3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993326"/>
                  </a:ext>
                </a:extLst>
              </a:tr>
              <a:tr h="489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СНГ</a:t>
                      </a:r>
                      <a:endParaRPr lang="ru-RU" sz="8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Компоненты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шт.</a:t>
                      </a:r>
                      <a:endParaRPr lang="ru-RU" sz="8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72,449</a:t>
                      </a:r>
                      <a:endParaRPr lang="ru-RU" sz="8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219.6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1,260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195.5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46.2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960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149.3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312253"/>
                  </a:ext>
                </a:extLst>
              </a:tr>
              <a:tr h="36576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Итого</a:t>
                      </a:r>
                      <a:endParaRPr lang="ru-RU" sz="800" b="1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kern="12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72,468</a:t>
                      </a:r>
                      <a:endParaRPr lang="ru-RU" sz="800" b="1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244.5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1,263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199.4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1.3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47.5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961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150.6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5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500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0" y="291826"/>
            <a:ext cx="7482824" cy="555686"/>
          </a:xfrm>
        </p:spPr>
        <p:txBody>
          <a:bodyPr/>
          <a:lstStyle/>
          <a:p>
            <a:r>
              <a:rPr lang="ru-RU" sz="1400" dirty="0">
                <a:ea typeface="Batang" panose="02030600000101010101" pitchFamily="18" charset="-127"/>
              </a:rPr>
              <a:t>Снижения себестоимости на 202</a:t>
            </a:r>
            <a:r>
              <a:rPr lang="en-US" sz="1400" dirty="0">
                <a:ea typeface="Batang" panose="02030600000101010101" pitchFamily="18" charset="-127"/>
              </a:rPr>
              <a:t>2</a:t>
            </a:r>
            <a:r>
              <a:rPr lang="ru-RU" sz="1400" dirty="0">
                <a:ea typeface="Batang" panose="02030600000101010101" pitchFamily="18" charset="-127"/>
              </a:rPr>
              <a:t> год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7A903F-921C-4F33-BC0E-7DA2518EDB54}"/>
              </a:ext>
            </a:extLst>
          </p:cNvPr>
          <p:cNvSpPr/>
          <p:nvPr/>
        </p:nvSpPr>
        <p:spPr>
          <a:xfrm>
            <a:off x="8019451" y="1793480"/>
            <a:ext cx="909687" cy="226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млн. сум</a:t>
            </a:r>
            <a:endParaRPr lang="en-US" sz="10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5AF8AA-5A4F-4226-BA44-1B71252D9DB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2243" y="2019723"/>
          <a:ext cx="8779514" cy="3579781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103665148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41496372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282652547"/>
                    </a:ext>
                  </a:extLst>
                </a:gridCol>
                <a:gridCol w="1372874">
                  <a:extLst>
                    <a:ext uri="{9D8B030D-6E8A-4147-A177-3AD203B41FA5}">
                      <a16:colId xmlns:a16="http://schemas.microsoft.com/office/drawing/2014/main" val="2029268048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08324077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554336549"/>
                    </a:ext>
                  </a:extLst>
                </a:gridCol>
              </a:tblGrid>
              <a:tr h="5060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Наименование показателей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Прогнозный объем производства на 2022 г.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Общие затраты на 2021 год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Прогноз снижения себестоимости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340549"/>
                  </a:ext>
                </a:extLst>
              </a:tr>
              <a:tr h="7315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 существующих условиях, млн.</a:t>
                      </a:r>
                      <a:r>
                        <a:rPr lang="en-US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сум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 учетом снижения себестоимости, млн.</a:t>
                      </a:r>
                      <a:r>
                        <a:rPr lang="en-US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сум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млн.</a:t>
                      </a:r>
                      <a:r>
                        <a:rPr lang="en-US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сум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 к себестоимости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687705"/>
                  </a:ext>
                </a:extLst>
              </a:tr>
              <a:tr h="506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ВСЕГО, </a:t>
                      </a:r>
                      <a:br>
                        <a:rPr lang="ru-RU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 том числе за счет: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186,400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2,539,917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2,519,672.6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20,244.3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Times New Roman" panose="02020603050405020304" pitchFamily="18" charset="0"/>
                        </a:rPr>
                        <a:t>0.8%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283272"/>
                  </a:ext>
                </a:extLst>
              </a:tr>
              <a:tr h="4149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экономии энергоресурсов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23,539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23,312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Times New Roman" panose="02020603050405020304" pitchFamily="18" charset="0"/>
                        </a:rPr>
                        <a:t>1.0%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424610"/>
                  </a:ext>
                </a:extLst>
              </a:tr>
              <a:tr h="6579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оптимизации процессов закупок сырья, материалов и комплектующих, нормирование расходов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1,668,549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1,665,204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3,345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Times New Roman" panose="02020603050405020304" pitchFamily="18" charset="0"/>
                        </a:rPr>
                        <a:t>0.2%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149623"/>
                  </a:ext>
                </a:extLst>
              </a:tr>
              <a:tr h="388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сокращения административных расходов 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64,567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64,567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  <a:r>
                        <a:rPr lang="en-US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Times New Roman" panose="02020603050405020304" pitchFamily="18" charset="0"/>
                        </a:rPr>
                        <a:t>0.0%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161704"/>
                  </a:ext>
                </a:extLst>
              </a:tr>
              <a:tr h="3745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снижения накладных затрат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783,262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766,590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16,672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2.1%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133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728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Капитальные затраты на 202</a:t>
            </a:r>
            <a:r>
              <a:rPr lang="en-US" sz="1400" dirty="0"/>
              <a:t>2</a:t>
            </a:r>
            <a:r>
              <a:rPr lang="ru-RU" sz="1400" dirty="0"/>
              <a:t> год 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A260020-586C-47F3-9ECD-CCAB29A1D0F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3457" y="1052630"/>
          <a:ext cx="8567166" cy="5470179"/>
        </p:xfrm>
        <a:graphic>
          <a:graphicData uri="http://schemas.openxmlformats.org/drawingml/2006/table">
            <a:tbl>
              <a:tblPr/>
              <a:tblGrid>
                <a:gridCol w="2560320">
                  <a:extLst>
                    <a:ext uri="{9D8B030D-6E8A-4147-A177-3AD203B41FA5}">
                      <a16:colId xmlns:a16="http://schemas.microsoft.com/office/drawing/2014/main" val="78185917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5186707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2654662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41964612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54699165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60365952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05941458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66034796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33865222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6563898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04112022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18443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626712876"/>
                    </a:ext>
                  </a:extLst>
                </a:gridCol>
                <a:gridCol w="520446">
                  <a:extLst>
                    <a:ext uri="{9D8B030D-6E8A-4147-A177-3AD203B41FA5}">
                      <a16:colId xmlns:a16="http://schemas.microsoft.com/office/drawing/2014/main" val="183978808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Капитальные затраты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Jan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March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Apr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May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June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July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Aug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Sep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Oct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438615"/>
                  </a:ext>
                </a:extLst>
              </a:tr>
              <a:tr h="25661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Внедрение пыле-газоочистного оборудования (Мокрого скруббера) на участок переплавки алюминиевой стружки</a:t>
                      </a:r>
                    </a:p>
                  </a:txBody>
                  <a:tcPr marL="45720" marR="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166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023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Закупка </a:t>
                      </a:r>
                      <a:r>
                        <a:rPr lang="ru-RU" sz="800" b="0" i="0" u="none" strike="noStrike" kern="1200" dirty="0" err="1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Mapal</a:t>
                      </a:r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ru-RU" sz="800" b="0" i="0" u="none" strike="noStrike" kern="1200" dirty="0" err="1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Uniset</a:t>
                      </a:r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600H у ОЕМ поставщика.  (Измерительная машина для настройки расточных головок </a:t>
                      </a:r>
                      <a:r>
                        <a:rPr lang="ru-RU" sz="800" b="0" i="0" u="none" strike="noStrike" kern="1200" dirty="0" err="1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Mapal</a:t>
                      </a:r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)</a:t>
                      </a:r>
                    </a:p>
                  </a:txBody>
                  <a:tcPr marL="45720" marR="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567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Трактор для вспашки земли</a:t>
                      </a:r>
                    </a:p>
                  </a:txBody>
                  <a:tcPr marL="45720" marR="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      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19745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Перекладка труб В1 питьевой воды, 178 м</a:t>
                      </a:r>
                    </a:p>
                  </a:txBody>
                  <a:tcPr marL="45720" marR="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</a:t>
                      </a:r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14180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Перекладка труб В3 технической воды, 178 м</a:t>
                      </a:r>
                    </a:p>
                  </a:txBody>
                  <a:tcPr marL="45720" marR="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127238"/>
                  </a:ext>
                </a:extLst>
              </a:tr>
              <a:tr h="52022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Проектирование и Строительства складских помещений для отработанных фильтров, металла и стройматериалов (3 склада)</a:t>
                      </a:r>
                    </a:p>
                  </a:txBody>
                  <a:tcPr marL="45720" marR="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    68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245515"/>
                  </a:ext>
                </a:extLst>
              </a:tr>
              <a:tr h="12830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UPC </a:t>
                      </a:r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для подстанции Т10-Т30-Т51</a:t>
                      </a:r>
                    </a:p>
                  </a:txBody>
                  <a:tcPr marL="45720" marR="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6857006"/>
                  </a:ext>
                </a:extLst>
              </a:tr>
              <a:tr h="25661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Покупка турникетов с системой контроля доступа.</a:t>
                      </a:r>
                    </a:p>
                  </a:txBody>
                  <a:tcPr marL="45720" marR="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25751"/>
                  </a:ext>
                </a:extLst>
              </a:tr>
              <a:tr h="12830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Проектирование и монтаж антикоррозийной системы</a:t>
                      </a:r>
                    </a:p>
                  </a:txBody>
                  <a:tcPr marL="45720" marR="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4360069"/>
                  </a:ext>
                </a:extLst>
              </a:tr>
              <a:tr h="25661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Бетонирование стоянки для служебных автомашин</a:t>
                      </a:r>
                    </a:p>
                  </a:txBody>
                  <a:tcPr marL="45720" marR="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9915"/>
                  </a:ext>
                </a:extLst>
              </a:tr>
              <a:tr h="12830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Внедрение станка ЧПУ станка VF-5SS HAAS в центральном участке технического обслуживания</a:t>
                      </a:r>
                    </a:p>
                  </a:txBody>
                  <a:tcPr marL="45720" marR="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303674"/>
                  </a:ext>
                </a:extLst>
              </a:tr>
              <a:tr h="12830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3D </a:t>
                      </a:r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измерительный сканер</a:t>
                      </a:r>
                    </a:p>
                  </a:txBody>
                  <a:tcPr marL="45720" marR="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1663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Калибратор манометров</a:t>
                      </a:r>
                    </a:p>
                  </a:txBody>
                  <a:tcPr marL="45720" marR="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3265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Ноутбуки</a:t>
                      </a:r>
                    </a:p>
                  </a:txBody>
                  <a:tcPr marL="45720" marR="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136368"/>
                  </a:ext>
                </a:extLst>
              </a:tr>
              <a:tr h="12830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Сетевые устройства: модернизация коммутаторов</a:t>
                      </a:r>
                    </a:p>
                  </a:txBody>
                  <a:tcPr marL="45720" marR="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59771"/>
                  </a:ext>
                </a:extLst>
              </a:tr>
              <a:tr h="12830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Внедрение системы DLP (предотвращение утечки данных)</a:t>
                      </a:r>
                    </a:p>
                  </a:txBody>
                  <a:tcPr marL="45720" marR="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454396"/>
                  </a:ext>
                </a:extLst>
              </a:tr>
              <a:tr h="25661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Внедрение пыле-газоочистного оборудования (Мокрого скруббера) на участок переплавки алюминиевой стружки</a:t>
                      </a:r>
                    </a:p>
                  </a:txBody>
                  <a:tcPr marL="45720" marR="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  166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6277318"/>
                  </a:ext>
                </a:extLst>
              </a:tr>
              <a:tr h="25661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Проект сетевой безопасности (</a:t>
                      </a:r>
                      <a:r>
                        <a:rPr lang="ru-RU" sz="800" b="0" i="0" u="none" strike="noStrike" kern="1200" dirty="0" err="1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Anti-spam</a:t>
                      </a:r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</a:t>
                      </a:r>
                      <a:r>
                        <a:rPr lang="ru-RU" sz="800" b="0" i="0" u="none" strike="noStrike" kern="1200" dirty="0" err="1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Proxy</a:t>
                      </a:r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IPS, </a:t>
                      </a:r>
                      <a:r>
                        <a:rPr lang="ru-RU" sz="800" b="0" i="0" u="none" strike="noStrike" kern="1200" dirty="0" err="1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etc</a:t>
                      </a:r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)</a:t>
                      </a:r>
                    </a:p>
                  </a:txBody>
                  <a:tcPr marL="45720" marR="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37081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B86C8E3A-67B0-4FD0-AD0A-C2F35DD5008E}"/>
              </a:ext>
            </a:extLst>
          </p:cNvPr>
          <p:cNvSpPr/>
          <p:nvPr/>
        </p:nvSpPr>
        <p:spPr>
          <a:xfrm>
            <a:off x="7964587" y="847513"/>
            <a:ext cx="987389" cy="2051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тыс. долл.</a:t>
            </a:r>
            <a:endParaRPr lang="en-US" sz="10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049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Капитальные затраты на 202</a:t>
            </a:r>
            <a:r>
              <a:rPr lang="en-US" sz="1400" dirty="0"/>
              <a:t>2</a:t>
            </a:r>
            <a:r>
              <a:rPr lang="ru-RU" sz="1400" dirty="0"/>
              <a:t> год</a:t>
            </a:r>
            <a:r>
              <a:rPr lang="en-US" sz="1400" dirty="0"/>
              <a:t> </a:t>
            </a:r>
            <a:r>
              <a:rPr lang="ru-RU" sz="1400" dirty="0"/>
              <a:t>(продолжение) 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78BBE1A-427C-4D0C-AB03-56B7183A13E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9292" y="919278"/>
          <a:ext cx="8551896" cy="5622584"/>
        </p:xfrm>
        <a:graphic>
          <a:graphicData uri="http://schemas.openxmlformats.org/drawingml/2006/table">
            <a:tbl>
              <a:tblPr/>
              <a:tblGrid>
                <a:gridCol w="2560320">
                  <a:extLst>
                    <a:ext uri="{9D8B030D-6E8A-4147-A177-3AD203B41FA5}">
                      <a16:colId xmlns:a16="http://schemas.microsoft.com/office/drawing/2014/main" val="9215946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83482853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19057634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2130984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5569232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24337092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5014617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722257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4144073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23188588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10021904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75382629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057423104"/>
                    </a:ext>
                  </a:extLst>
                </a:gridCol>
                <a:gridCol w="505176">
                  <a:extLst>
                    <a:ext uri="{9D8B030D-6E8A-4147-A177-3AD203B41FA5}">
                      <a16:colId xmlns:a16="http://schemas.microsoft.com/office/drawing/2014/main" val="378356056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Капитальные затраты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Jan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Feb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March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Apr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May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June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July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Aug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Sep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Oct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Nov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173123"/>
                  </a:ext>
                </a:extLst>
              </a:tr>
              <a:tr h="14738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Сетевые устройства: модернизация </a:t>
                      </a:r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Wi-Fi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6772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Лицензии ПО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149943"/>
                  </a:ext>
                </a:extLst>
              </a:tr>
              <a:tr h="7369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Дополнительные лицензии для ВКС и телефонии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160328"/>
                  </a:ext>
                </a:extLst>
              </a:tr>
              <a:tr h="14738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Ричстейкер / мостовой кран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501754"/>
                  </a:ext>
                </a:extLst>
              </a:tr>
              <a:tr h="14738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Outdoor forklift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694394"/>
                  </a:ext>
                </a:extLst>
              </a:tr>
              <a:tr h="7369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Video monitoring at GSC Shop floor area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01842"/>
                  </a:ext>
                </a:extLst>
              </a:tr>
              <a:tr h="7369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Замена старых автобусов на новые (4 старых автобуса на 4 новых)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488670"/>
                  </a:ext>
                </a:extLst>
              </a:tr>
              <a:tr h="294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Замена старых легковых автомобилей на новые (4 старых автомобиля на 4 новых автомобиля через программу </a:t>
                      </a:r>
                      <a:r>
                        <a:rPr lang="ru-RU" sz="800" b="0" i="0" u="none" strike="noStrike" kern="1200" dirty="0" err="1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Trade-in</a:t>
                      </a:r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)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6819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Системы автоматизированного контроля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4695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166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814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303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123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167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158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315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2,274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385413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0410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Капитальные затраты</a:t>
                      </a:r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ru-RU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по </a:t>
                      </a:r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CSS Prime</a:t>
                      </a:r>
                      <a:endParaRPr lang="ru-RU" sz="800" b="1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Jan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March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Apr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May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June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July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Aug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Sep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Oct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032847"/>
                  </a:ext>
                </a:extLst>
              </a:tr>
              <a:tr h="10628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CSS PRIME project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1,205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3,029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216469"/>
                  </a:ext>
                </a:extLst>
              </a:tr>
              <a:tr h="15092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PE ESA Localization support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1,858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194960"/>
                  </a:ext>
                </a:extLst>
              </a:tr>
              <a:tr h="8715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IT TSC Localization support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6946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CSS PRIME project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17,105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8,231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18,380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2,730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1,467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7,521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2,877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10,265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1,101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1,164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71,691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288941"/>
                  </a:ext>
                </a:extLst>
              </a:tr>
              <a:tr h="1594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Строительство ремонтного</a:t>
                      </a:r>
                      <a:endParaRPr lang="en-US" sz="800" b="0" i="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цеха по проекту CSS 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4,646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24515"/>
                  </a:ext>
                </a:extLst>
              </a:tr>
              <a:tr h="1594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Монтаж новой системы инженерной коммуникации по проекту CSS Prime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6,937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116580"/>
                  </a:ext>
                </a:extLst>
              </a:tr>
              <a:tr h="22957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 err="1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Андон</a:t>
                      </a:r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HW </a:t>
                      </a:r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для Коленвала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775087"/>
                  </a:ext>
                </a:extLst>
              </a:tr>
              <a:tr h="2317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Сетевые устройства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410996"/>
                  </a:ext>
                </a:extLst>
              </a:tr>
              <a:tr h="16368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ИТ Оборудование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107959"/>
                  </a:ext>
                </a:extLst>
              </a:tr>
              <a:tr h="18281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Оборудование и лицензии ПО для хранения данных и резервного копирования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189181"/>
                  </a:ext>
                </a:extLst>
              </a:tr>
              <a:tr h="24870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Лицензии ПО (</a:t>
                      </a:r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MS Windows DC, MS </a:t>
                      </a:r>
                      <a:r>
                        <a:rPr lang="en-US" sz="800" b="0" i="0" u="none" strike="noStrike" kern="1200" dirty="0" err="1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SQL,VMWare</a:t>
                      </a:r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</a:t>
                      </a:r>
                      <a:r>
                        <a:rPr lang="en-US" sz="800" b="0" i="0" u="none" strike="noStrike" kern="1200" dirty="0" err="1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Cimplicity</a:t>
                      </a:r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 etc.)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26166"/>
                  </a:ext>
                </a:extLst>
              </a:tr>
              <a:tr h="1934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Стойки </a:t>
                      </a:r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HB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216977"/>
                  </a:ext>
                </a:extLst>
              </a:tr>
              <a:tr h="1190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Gravity Rack for CSS Assembly Line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17073"/>
                  </a:ext>
                </a:extLst>
              </a:tr>
              <a:tr h="7865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800" b="0" i="0" u="none" strike="noStrike" kern="1200" dirty="0" err="1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Monimi</a:t>
                      </a:r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for CSS Machining Line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767787"/>
                  </a:ext>
                </a:extLst>
              </a:tr>
              <a:tr h="7865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Gravity Rack for CSS Machining Line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6477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r>
                        <a:rPr lang="ru-RU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Итого</a:t>
                      </a:r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Капитальные затраты</a:t>
                      </a:r>
                      <a:endParaRPr lang="en-US" sz="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17,606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10,066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21,976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4,600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2,726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9,526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1,347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3,775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12,289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1,510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2,281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2,955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90,658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252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r>
                        <a:rPr lang="ru-RU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Итого </a:t>
                      </a:r>
                      <a:r>
                        <a:rPr lang="en-US" sz="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CSS Prime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17,772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10,123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22,790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4,902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2,848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9,693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1,505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3,848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12,604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1,510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2,381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2,955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92,932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1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287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План локализации на 202</a:t>
            </a:r>
            <a:r>
              <a:rPr lang="en-US" sz="1400" dirty="0"/>
              <a:t>2</a:t>
            </a:r>
            <a:r>
              <a:rPr lang="ru-RU" sz="1400" dirty="0"/>
              <a:t> год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526888-3F06-426E-9721-8C86425B4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03" y="1561893"/>
            <a:ext cx="8719794" cy="357168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283F386-D03A-4588-93E2-9C63866333B5}"/>
              </a:ext>
            </a:extLst>
          </p:cNvPr>
          <p:cNvSpPr/>
          <p:nvPr/>
        </p:nvSpPr>
        <p:spPr>
          <a:xfrm>
            <a:off x="8010307" y="1308848"/>
            <a:ext cx="909687" cy="226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млн. сум</a:t>
            </a:r>
            <a:endParaRPr lang="en-US" sz="10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802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22743</TotalTime>
  <Words>2159</Words>
  <Application>Microsoft Office PowerPoint</Application>
  <PresentationFormat>On-screen Show (4:3)</PresentationFormat>
  <Paragraphs>1154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Batang</vt:lpstr>
      <vt:lpstr>굴림</vt:lpstr>
      <vt:lpstr>Arial</vt:lpstr>
      <vt:lpstr>Calibri</vt:lpstr>
      <vt:lpstr>Calibri Light</vt:lpstr>
      <vt:lpstr>Lato</vt:lpstr>
      <vt:lpstr>Times New Roman</vt:lpstr>
      <vt:lpstr>Verdana</vt:lpstr>
      <vt:lpstr>Office Theme</vt:lpstr>
      <vt:lpstr>PowerPoint Presentation</vt:lpstr>
      <vt:lpstr>Предварительное одобрение Бизнес-плана Компании на 2022 год согласно НСБУ</vt:lpstr>
      <vt:lpstr>Анализ динамики изменения основных финансово-экономических показателей на 2022 год согласно НСБУ</vt:lpstr>
      <vt:lpstr>Отчет о денежных потоках на 2022 год согласно НСБУ</vt:lpstr>
      <vt:lpstr>Прогноз реализации на внешних рынках сбыта на 2022 год</vt:lpstr>
      <vt:lpstr>Снижения себестоимости на 2022 год</vt:lpstr>
      <vt:lpstr>Капитальные затраты на 2022 год </vt:lpstr>
      <vt:lpstr>Капитальные затраты на 2022 год (продолжение) </vt:lpstr>
      <vt:lpstr>План локализации на 2022 год</vt:lpstr>
      <vt:lpstr>Основные производственные показатели на 2022 год</vt:lpstr>
      <vt:lpstr>Бизнес-план Компании на 2022 год согласно МСФО</vt:lpstr>
      <vt:lpstr>Ключевые показатели эффективности (KPI) на 2022 год</vt:lpstr>
      <vt:lpstr>Ключевые показатели эффективности (KPI) на 2022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Emine Kenjakaeva</dc:creator>
  <cp:lastModifiedBy>Alisher T. Alibaev</cp:lastModifiedBy>
  <cp:revision>380</cp:revision>
  <cp:lastPrinted>2022-02-08T05:00:34Z</cp:lastPrinted>
  <dcterms:created xsi:type="dcterms:W3CDTF">2019-11-29T04:33:31Z</dcterms:created>
  <dcterms:modified xsi:type="dcterms:W3CDTF">2022-03-30T10:07:46Z</dcterms:modified>
</cp:coreProperties>
</file>