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555" r:id="rId2"/>
    <p:sldId id="497" r:id="rId3"/>
    <p:sldId id="583" r:id="rId4"/>
    <p:sldId id="260" r:id="rId5"/>
    <p:sldId id="262" r:id="rId6"/>
    <p:sldId id="498" r:id="rId7"/>
    <p:sldId id="506" r:id="rId8"/>
    <p:sldId id="503" r:id="rId9"/>
    <p:sldId id="580" r:id="rId10"/>
    <p:sldId id="501" r:id="rId11"/>
    <p:sldId id="500" r:id="rId12"/>
    <p:sldId id="499" r:id="rId13"/>
    <p:sldId id="261" r:id="rId14"/>
    <p:sldId id="581" r:id="rId15"/>
    <p:sldId id="582" r:id="rId16"/>
    <p:sldId id="577" r:id="rId17"/>
    <p:sldId id="578" r:id="rId1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203-97F7-43A9-B6C1-F6BAE5A44CB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6520-BC59-41D8-AF80-67E5971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35826"/>
          </a:xfrm>
        </p:spPr>
        <p:txBody>
          <a:bodyPr anchor="b">
            <a:no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812"/>
            <a:ext cx="6858000" cy="7579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32875-DAEE-41B1-9F76-7D8DD3D4B0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5257799"/>
            <a:ext cx="1752600" cy="1025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D019B-C68C-4C5A-B3EB-00BB6417E0CD}"/>
              </a:ext>
            </a:extLst>
          </p:cNvPr>
          <p:cNvSpPr txBox="1"/>
          <p:nvPr userDrawn="1"/>
        </p:nvSpPr>
        <p:spPr>
          <a:xfrm>
            <a:off x="2175933" y="6548262"/>
            <a:ext cx="47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www.umpt.uz</a:t>
            </a:r>
            <a:endParaRPr lang="en-US" sz="1100" spc="600" dirty="0">
              <a:solidFill>
                <a:schemeClr val="bg1">
                  <a:lumMod val="6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2137-1E88-493F-9905-0BC4F8CFA35A}"/>
              </a:ext>
            </a:extLst>
          </p:cNvPr>
          <p:cNvSpPr txBox="1">
            <a:spLocks/>
          </p:cNvSpPr>
          <p:nvPr userDrawn="1"/>
        </p:nvSpPr>
        <p:spPr>
          <a:xfrm>
            <a:off x="276725" y="2931506"/>
            <a:ext cx="8662737" cy="55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800" dirty="0">
                <a:latin typeface="Arial" charset="0"/>
                <a:cs typeface="Arial" charset="0"/>
              </a:rPr>
              <a:t>АО «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УЗАВТО МОТОРС ПАУЭРТРЕЙН»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2594" y="6451271"/>
            <a:ext cx="2057400" cy="365125"/>
          </a:xfrm>
        </p:spPr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50EBD-B682-400C-9275-85B72BDE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6" y="291827"/>
            <a:ext cx="949891" cy="5556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CCBAC3-207F-41DB-9EC2-071D3EB06417}"/>
              </a:ext>
            </a:extLst>
          </p:cNvPr>
          <p:cNvSpPr txBox="1"/>
          <p:nvPr userDrawn="1"/>
        </p:nvSpPr>
        <p:spPr>
          <a:xfrm>
            <a:off x="3467099" y="6511680"/>
            <a:ext cx="2057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UzAuto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 Motors Powertrain</a:t>
            </a:r>
          </a:p>
        </p:txBody>
      </p:sp>
    </p:spTree>
    <p:extLst>
      <p:ext uri="{BB962C8B-B14F-4D97-AF65-F5344CB8AC3E}">
        <p14:creationId xmlns:p14="http://schemas.microsoft.com/office/powerpoint/2010/main" val="21417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F3E96-8ED7-40D1-92F1-096CD8C1B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C9103-CA1D-4546-ABA8-30B95BB0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</a:t>
            </a:fld>
            <a:endParaRPr lang="en-US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33520F0D-5E14-4C9C-9680-2408FB3BE8AA}"/>
              </a:ext>
            </a:extLst>
          </p:cNvPr>
          <p:cNvSpPr txBox="1">
            <a:spLocks/>
          </p:cNvSpPr>
          <p:nvPr/>
        </p:nvSpPr>
        <p:spPr>
          <a:xfrm>
            <a:off x="307977" y="1301750"/>
            <a:ext cx="8505825" cy="984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Наблюдательный Совет №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Приложение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BCEA16E-3146-4828-859D-CDA3C9506B49}"/>
              </a:ext>
            </a:extLst>
          </p:cNvPr>
          <p:cNvSpPr txBox="1">
            <a:spLocks/>
          </p:cNvSpPr>
          <p:nvPr/>
        </p:nvSpPr>
        <p:spPr>
          <a:xfrm>
            <a:off x="307977" y="4308475"/>
            <a:ext cx="8505825" cy="984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10 декабря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 года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Juergen Spendel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Генеральный директор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8DF2B220-9A4F-4195-9D5A-B72D0D09C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91397"/>
            <a:ext cx="8732838" cy="572611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«УЗАВТО МОТОРС ПАУЭРТРЕЙН»</a:t>
            </a:r>
            <a:endParaRPr lang="ru-RU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806AC904-CE06-40D8-8440-21DE133FE429}"/>
              </a:ext>
            </a:extLst>
          </p:cNvPr>
          <p:cNvSpPr txBox="1">
            <a:spLocks/>
          </p:cNvSpPr>
          <p:nvPr/>
        </p:nvSpPr>
        <p:spPr bwMode="auto">
          <a:xfrm>
            <a:off x="1493838" y="1291089"/>
            <a:ext cx="6380162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203" tIns="84406" rIns="42203" bIns="84406" anchor="ctr"/>
          <a:lstStyle>
            <a:lvl1pPr>
              <a:spcBef>
                <a:spcPct val="50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114300" indent="-263525">
              <a:spcBef>
                <a:spcPct val="50000"/>
              </a:spcBef>
              <a:buSzPct val="150000"/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5143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8572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1200150" indent="-209550">
              <a:spcBef>
                <a:spcPct val="25000"/>
              </a:spcBef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16573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1145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25717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028950" indent="-209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Заседание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Наблюдательного совета №59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Приложение №4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7BEF360-CA5E-406D-822E-7EB40D9FF2AF}"/>
              </a:ext>
            </a:extLst>
          </p:cNvPr>
          <p:cNvSpPr txBox="1">
            <a:spLocks/>
          </p:cNvSpPr>
          <p:nvPr/>
        </p:nvSpPr>
        <p:spPr bwMode="auto">
          <a:xfrm>
            <a:off x="342107" y="2660948"/>
            <a:ext cx="8505824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203" tIns="84406" rIns="42203" bIns="84406" anchor="t"/>
          <a:lstStyle>
            <a:lvl1pPr>
              <a:spcBef>
                <a:spcPct val="50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1pPr>
            <a:lvl2pPr marL="114300">
              <a:spcBef>
                <a:spcPct val="50000"/>
              </a:spcBef>
              <a:buSzPct val="150000"/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2pPr>
            <a:lvl3pPr marL="5143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3pPr>
            <a:lvl4pPr marL="8572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4pPr>
            <a:lvl5pPr marL="1200150">
              <a:spcBef>
                <a:spcPct val="25000"/>
              </a:spcBef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5pPr>
            <a:lvl6pPr marL="16573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6pPr>
            <a:lvl7pPr marL="21145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7pPr>
            <a:lvl8pPr marL="25717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8pPr>
            <a:lvl9pPr marL="302895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M Sans Regular" panose="02000503000000000004" pitchFamily="2" charset="0"/>
              </a:defRPr>
            </a:lvl9pPr>
          </a:lstStyle>
          <a:p>
            <a:pPr algn="ctr" defTabSz="914400" fontAlgn="ctr">
              <a:buNone/>
              <a:defRPr/>
            </a:pPr>
            <a:r>
              <a:rPr lang="ru-RU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ПРЕДВАРИТЕЛЬНОЕ ОДОБРЕНИЕ                                          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БИЗНЕС-ПЛАНА/БЮДЖЕТА КОМПАНИИ НА 2021 ГОД</a:t>
            </a:r>
            <a:endParaRPr lang="ru-RU" b="1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558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en-US" sz="1400" dirty="0" err="1"/>
              <a:t>Анализ</a:t>
            </a:r>
            <a:r>
              <a:rPr lang="en-US" sz="1400" dirty="0"/>
              <a:t> </a:t>
            </a:r>
            <a:r>
              <a:rPr lang="en-US" sz="1400" dirty="0" err="1"/>
              <a:t>динамики</a:t>
            </a:r>
            <a:r>
              <a:rPr lang="en-US" sz="1400" dirty="0"/>
              <a:t> </a:t>
            </a:r>
            <a:r>
              <a:rPr lang="en-US" sz="1400" dirty="0" err="1"/>
              <a:t>изменения</a:t>
            </a:r>
            <a:r>
              <a:rPr lang="en-US" sz="1400" dirty="0"/>
              <a:t> </a:t>
            </a:r>
            <a:r>
              <a:rPr lang="en-US" sz="1400" dirty="0" err="1"/>
              <a:t>основных</a:t>
            </a:r>
            <a:r>
              <a:rPr lang="en-US" sz="1400" dirty="0"/>
              <a:t> </a:t>
            </a:r>
            <a:r>
              <a:rPr lang="en-US" sz="1400" dirty="0" err="1"/>
              <a:t>финансово-экономических</a:t>
            </a:r>
            <a:r>
              <a:rPr lang="en-US" sz="1400" dirty="0"/>
              <a:t> </a:t>
            </a:r>
            <a:r>
              <a:rPr lang="en-US" sz="1400" dirty="0" err="1"/>
              <a:t>показателей</a:t>
            </a:r>
            <a:r>
              <a:rPr lang="en-US" sz="1400" dirty="0"/>
              <a:t> </a:t>
            </a:r>
            <a:r>
              <a:rPr lang="en-US" sz="1400" dirty="0" err="1"/>
              <a:t>по</a:t>
            </a:r>
            <a:r>
              <a:rPr lang="en-US" sz="1400" dirty="0"/>
              <a:t> АО "</a:t>
            </a:r>
            <a:r>
              <a:rPr lang="en-US" sz="1400" dirty="0" err="1"/>
              <a:t>UzAuto</a:t>
            </a:r>
            <a:r>
              <a:rPr lang="en-US" sz="1400" dirty="0"/>
              <a:t> Motors Powertrain"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10</a:t>
            </a:fld>
            <a:endParaRPr lang="en-US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368A9170-FEBB-4AA4-A177-8B476CA50EC5}"/>
              </a:ext>
            </a:extLst>
          </p:cNvPr>
          <p:cNvSpPr/>
          <p:nvPr/>
        </p:nvSpPr>
        <p:spPr>
          <a:xfrm>
            <a:off x="7983890" y="911748"/>
            <a:ext cx="936104" cy="232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млн.сум</a:t>
            </a:r>
            <a:endParaRPr lang="ru-RU" sz="1000" b="1" i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EDBD4C-EDD5-4896-995B-4BCC4D81DC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1476"/>
              </p:ext>
            </p:extLst>
          </p:nvPr>
        </p:nvGraphicFramePr>
        <p:xfrm>
          <a:off x="224006" y="1143887"/>
          <a:ext cx="8663976" cy="5352721"/>
        </p:xfrm>
        <a:graphic>
          <a:graphicData uri="http://schemas.openxmlformats.org/drawingml/2006/table">
            <a:tbl>
              <a:tblPr/>
              <a:tblGrid>
                <a:gridCol w="3485931">
                  <a:extLst>
                    <a:ext uri="{9D8B030D-6E8A-4147-A177-3AD203B41FA5}">
                      <a16:colId xmlns:a16="http://schemas.microsoft.com/office/drawing/2014/main" val="4180498892"/>
                    </a:ext>
                  </a:extLst>
                </a:gridCol>
                <a:gridCol w="1035609">
                  <a:extLst>
                    <a:ext uri="{9D8B030D-6E8A-4147-A177-3AD203B41FA5}">
                      <a16:colId xmlns:a16="http://schemas.microsoft.com/office/drawing/2014/main" val="2786211838"/>
                    </a:ext>
                  </a:extLst>
                </a:gridCol>
                <a:gridCol w="1035609">
                  <a:extLst>
                    <a:ext uri="{9D8B030D-6E8A-4147-A177-3AD203B41FA5}">
                      <a16:colId xmlns:a16="http://schemas.microsoft.com/office/drawing/2014/main" val="2017879950"/>
                    </a:ext>
                  </a:extLst>
                </a:gridCol>
                <a:gridCol w="1035609">
                  <a:extLst>
                    <a:ext uri="{9D8B030D-6E8A-4147-A177-3AD203B41FA5}">
                      <a16:colId xmlns:a16="http://schemas.microsoft.com/office/drawing/2014/main" val="2654034406"/>
                    </a:ext>
                  </a:extLst>
                </a:gridCol>
                <a:gridCol w="1035609">
                  <a:extLst>
                    <a:ext uri="{9D8B030D-6E8A-4147-A177-3AD203B41FA5}">
                      <a16:colId xmlns:a16="http://schemas.microsoft.com/office/drawing/2014/main" val="487284185"/>
                    </a:ext>
                  </a:extLst>
                </a:gridCol>
                <a:gridCol w="1035609">
                  <a:extLst>
                    <a:ext uri="{9D8B030D-6E8A-4147-A177-3AD203B41FA5}">
                      <a16:colId xmlns:a16="http://schemas.microsoft.com/office/drawing/2014/main" val="60901334"/>
                    </a:ext>
                  </a:extLst>
                </a:gridCol>
              </a:tblGrid>
              <a:tr h="3017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Наименование</a:t>
                      </a:r>
                    </a:p>
                  </a:txBody>
                  <a:tcPr marL="109249" marR="109249" marT="54624" marB="5462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2020 год</a:t>
                      </a:r>
                    </a:p>
                  </a:txBody>
                  <a:tcPr marL="109249" marR="109249" marT="54624" marB="5462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2021 </a:t>
                      </a:r>
                      <a:b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Прогноз</a:t>
                      </a:r>
                    </a:p>
                  </a:txBody>
                  <a:tcPr marL="109249" marR="109249" marT="54624" marB="5462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Откл</a:t>
                      </a:r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.%</a:t>
                      </a:r>
                    </a:p>
                  </a:txBody>
                  <a:tcPr marL="109249" marR="109249" marT="54624" marB="5462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503659"/>
                  </a:ext>
                </a:extLst>
              </a:tr>
              <a:tr h="2103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По бизнес плану</a:t>
                      </a:r>
                    </a:p>
                  </a:txBody>
                  <a:tcPr marL="9884" marR="9884" marT="988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9884" marR="9884" marT="988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По бизнес плану</a:t>
                      </a:r>
                    </a:p>
                  </a:txBody>
                  <a:tcPr marL="9884" marR="9884" marT="988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Факт</a:t>
                      </a:r>
                    </a:p>
                  </a:txBody>
                  <a:tcPr marL="9884" marR="9884" marT="9884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565907"/>
                  </a:ext>
                </a:extLst>
              </a:tr>
              <a:tr h="30627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Выручка от реализации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2,750,708.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06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2,289,930.02 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2,575,385.52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635101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Себестоимость реализованной продукции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2,387,325.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06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1,852,930.33 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2,225,316.77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93%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ru-RU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236456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 от продаж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86.41%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305224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Расходы периода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148,574.02 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163,005.12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185,267.40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114%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055705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 от продаж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5.4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6.9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7.19%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467232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расходы по р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ea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лизации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5.62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469210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 от продаж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0.00%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0.00%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0.00%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49271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административные расходы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49,167.40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56,143.58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63,824.54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130%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156715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 от продаж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35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2.48%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703048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прочие операционные расходы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99,406.62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106,855.92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121,442.86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ru-RU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373252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 от продаж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3.6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4.72%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924887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Прочие доходы от основной деятельности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4,635.56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5,442.95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6,324.86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109%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98060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 от продаж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0.17%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0.25%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0.25%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869590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Доходы/расходы от финансовой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деятельности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143,459.95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222,881.27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83,036.27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58%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37%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410685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Налог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13,213.49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703213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Чистая прибыль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90,98</a:t>
                      </a:r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59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36576" marR="36576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98,595.51</a:t>
                      </a:r>
                    </a:p>
                  </a:txBody>
                  <a:tcPr marL="36576" marR="36576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74,876.45</a:t>
                      </a:r>
                    </a:p>
                  </a:txBody>
                  <a:tcPr marL="36576" marR="36576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6%</a:t>
                      </a:r>
                    </a:p>
                  </a:txBody>
                  <a:tcPr marL="36576" marR="36576" marT="36576" marB="3657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434565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Рентабельность  (к выручке)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3.3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4.31%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2.91%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747871"/>
                  </a:ext>
                </a:extLst>
              </a:tr>
              <a:tr h="26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Рентабельность (к себес-ти)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3.8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5.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3.36%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36576" marR="36576" marT="36576" marB="36576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014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3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Основные производственные показатели </a:t>
            </a:r>
            <a:r>
              <a:rPr lang="en-US" sz="1400" dirty="0"/>
              <a:t>АО "</a:t>
            </a:r>
            <a:r>
              <a:rPr lang="en-US" sz="1400" dirty="0" err="1"/>
              <a:t>UzAuto</a:t>
            </a:r>
            <a:r>
              <a:rPr lang="en-US" sz="1400" dirty="0"/>
              <a:t> Motors Powertrain"</a:t>
            </a:r>
            <a:br>
              <a:rPr lang="ru-RU" sz="1400" dirty="0"/>
            </a:br>
            <a:r>
              <a:rPr lang="ru-RU" sz="1400" dirty="0"/>
              <a:t> </a:t>
            </a:r>
            <a:r>
              <a:rPr lang="ru-RU" sz="1400" dirty="0">
                <a:ea typeface="Batang" panose="02030600000101010101" pitchFamily="18" charset="-127"/>
              </a:rPr>
              <a:t>на 202</a:t>
            </a:r>
            <a:r>
              <a:rPr lang="en-US" sz="1400" dirty="0">
                <a:ea typeface="Batang" panose="02030600000101010101" pitchFamily="18" charset="-127"/>
              </a:rPr>
              <a:t>1</a:t>
            </a:r>
            <a:r>
              <a:rPr lang="ru-RU" sz="1400" dirty="0">
                <a:ea typeface="Batang" panose="02030600000101010101" pitchFamily="18" charset="-127"/>
              </a:rPr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5E9ED810-E122-4982-981E-3B2CC2EF3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19056"/>
              </p:ext>
            </p:extLst>
          </p:nvPr>
        </p:nvGraphicFramePr>
        <p:xfrm>
          <a:off x="305132" y="1733269"/>
          <a:ext cx="8531352" cy="19655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14485628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2728408010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2035584469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1037732837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1364998925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377228037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22033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505074858"/>
                    </a:ext>
                  </a:extLst>
                </a:gridCol>
              </a:tblGrid>
              <a:tr h="388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Период</a:t>
                      </a:r>
                      <a:endParaRPr lang="ru-RU" sz="9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Товарная продукция в действующих ценах</a:t>
                      </a:r>
                      <a:endParaRPr lang="ru-RU" sz="9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Товарная продукция в сопоставимых ценах на 01.01.202</a:t>
                      </a:r>
                      <a:r>
                        <a:rPr lang="en-US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ru-RU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г.</a:t>
                      </a:r>
                      <a:endParaRPr lang="ru-RU" sz="9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Товары народного потребления</a:t>
                      </a:r>
                      <a:endParaRPr lang="ru-RU" sz="90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756261"/>
                  </a:ext>
                </a:extLst>
              </a:tr>
              <a:tr h="433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Факт </a:t>
                      </a:r>
                      <a:b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en-US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Прогноз </a:t>
                      </a:r>
                      <a:b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en-US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Факт </a:t>
                      </a:r>
                      <a:b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en-US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Прогноз </a:t>
                      </a:r>
                      <a:b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en-US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темп роста, %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Факт </a:t>
                      </a:r>
                      <a:b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en-US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</a:t>
                      </a: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Прогноз </a:t>
                      </a:r>
                      <a:b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</a:b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202</a:t>
                      </a:r>
                      <a:r>
                        <a:rPr lang="en-US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</a:t>
                      </a:r>
                      <a:r>
                        <a:rPr lang="ru-RU" sz="9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г.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3012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 dirty="0"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 dirty="0"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 dirty="0">
                          <a:effectLst/>
                          <a:latin typeface="Verdana" panose="020B0604030504040204" pitchFamily="34" charset="0"/>
                        </a:rPr>
                        <a:t>6=5/4*100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1" u="none" strike="noStrike"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0819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 квартал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626.08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476.53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719.99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476.53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66%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Verdana" panose="020B0604030504040204" pitchFamily="34" charset="0"/>
                        </a:rPr>
                        <a:t>64,615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43,005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2987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</a:t>
                      </a:r>
                      <a:r>
                        <a:rPr lang="ru-RU" sz="900" u="none" strike="noStrike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полугодие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1,120.02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1,270.24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1,257.14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1,270.24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113,078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115,145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035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9</a:t>
                      </a:r>
                      <a:r>
                        <a:rPr lang="ru-RU" sz="900" u="none" strike="noStrike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месяцев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1,796.70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1,792.54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1,934.99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1,767.67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91%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174,480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160,265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5152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Год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2,325.13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2,562.55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2,464.28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2,501.96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102%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222,396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effectLst/>
                          <a:latin typeface="Verdana" panose="020B0604030504040204" pitchFamily="34" charset="0"/>
                        </a:rPr>
                        <a:t>227,375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46494"/>
                  </a:ext>
                </a:extLst>
              </a:tr>
            </a:tbl>
          </a:graphicData>
        </a:graphic>
      </p:graphicFrame>
      <p:sp>
        <p:nvSpPr>
          <p:cNvPr id="6" name="Прямоугольник 4">
            <a:extLst>
              <a:ext uri="{FF2B5EF4-FFF2-40B4-BE49-F238E27FC236}">
                <a16:creationId xmlns:a16="http://schemas.microsoft.com/office/drawing/2014/main" id="{BAA1A2B0-EF8F-428D-A584-03250A2DE533}"/>
              </a:ext>
            </a:extLst>
          </p:cNvPr>
          <p:cNvSpPr/>
          <p:nvPr/>
        </p:nvSpPr>
        <p:spPr>
          <a:xfrm>
            <a:off x="7781505" y="1432531"/>
            <a:ext cx="1138489" cy="203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млрд. сум</a:t>
            </a:r>
          </a:p>
        </p:txBody>
      </p:sp>
    </p:spTree>
    <p:extLst>
      <p:ext uri="{BB962C8B-B14F-4D97-AF65-F5344CB8AC3E}">
        <p14:creationId xmlns:p14="http://schemas.microsoft.com/office/powerpoint/2010/main" val="103786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План локализации  по АО "UzAuto Motors Powertrain" на 202</a:t>
            </a:r>
            <a:r>
              <a:rPr lang="en-US" sz="1400" dirty="0">
                <a:ea typeface="Batang" panose="02030600000101010101" pitchFamily="18" charset="-127"/>
              </a:rPr>
              <a:t>1</a:t>
            </a:r>
            <a:r>
              <a:rPr lang="ru-RU" sz="1400" dirty="0">
                <a:ea typeface="Batang" panose="02030600000101010101" pitchFamily="18" charset="-127"/>
              </a:rPr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E0FED25C-6A44-4A8B-9A85-7FF8619A6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72825"/>
              </p:ext>
            </p:extLst>
          </p:nvPr>
        </p:nvGraphicFramePr>
        <p:xfrm>
          <a:off x="224006" y="979081"/>
          <a:ext cx="8695988" cy="5561846"/>
        </p:xfrm>
        <a:graphic>
          <a:graphicData uri="http://schemas.openxmlformats.org/drawingml/2006/table">
            <a:tbl>
              <a:tblPr firstRow="1" bandRow="1"/>
              <a:tblGrid>
                <a:gridCol w="306920">
                  <a:extLst>
                    <a:ext uri="{9D8B030D-6E8A-4147-A177-3AD203B41FA5}">
                      <a16:colId xmlns:a16="http://schemas.microsoft.com/office/drawing/2014/main" val="3206955826"/>
                    </a:ext>
                  </a:extLst>
                </a:gridCol>
                <a:gridCol w="2242508">
                  <a:extLst>
                    <a:ext uri="{9D8B030D-6E8A-4147-A177-3AD203B41FA5}">
                      <a16:colId xmlns:a16="http://schemas.microsoft.com/office/drawing/2014/main" val="651323260"/>
                    </a:ext>
                  </a:extLst>
                </a:gridCol>
                <a:gridCol w="870464">
                  <a:extLst>
                    <a:ext uri="{9D8B030D-6E8A-4147-A177-3AD203B41FA5}">
                      <a16:colId xmlns:a16="http://schemas.microsoft.com/office/drawing/2014/main" val="3956579716"/>
                    </a:ext>
                  </a:extLst>
                </a:gridCol>
                <a:gridCol w="1510676">
                  <a:extLst>
                    <a:ext uri="{9D8B030D-6E8A-4147-A177-3AD203B41FA5}">
                      <a16:colId xmlns:a16="http://schemas.microsoft.com/office/drawing/2014/main" val="1268946812"/>
                    </a:ext>
                  </a:extLst>
                </a:gridCol>
                <a:gridCol w="1141275">
                  <a:extLst>
                    <a:ext uri="{9D8B030D-6E8A-4147-A177-3AD203B41FA5}">
                      <a16:colId xmlns:a16="http://schemas.microsoft.com/office/drawing/2014/main" val="2563281048"/>
                    </a:ext>
                  </a:extLst>
                </a:gridCol>
                <a:gridCol w="908330">
                  <a:extLst>
                    <a:ext uri="{9D8B030D-6E8A-4147-A177-3AD203B41FA5}">
                      <a16:colId xmlns:a16="http://schemas.microsoft.com/office/drawing/2014/main" val="2270091166"/>
                    </a:ext>
                  </a:extLst>
                </a:gridCol>
                <a:gridCol w="858700">
                  <a:extLst>
                    <a:ext uri="{9D8B030D-6E8A-4147-A177-3AD203B41FA5}">
                      <a16:colId xmlns:a16="http://schemas.microsoft.com/office/drawing/2014/main" val="1199156703"/>
                    </a:ext>
                  </a:extLst>
                </a:gridCol>
                <a:gridCol w="857115">
                  <a:extLst>
                    <a:ext uri="{9D8B030D-6E8A-4147-A177-3AD203B41FA5}">
                      <a16:colId xmlns:a16="http://schemas.microsoft.com/office/drawing/2014/main" val="3651386674"/>
                    </a:ext>
                  </a:extLst>
                </a:gridCol>
              </a:tblGrid>
              <a:tr h="205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№ </a:t>
                      </a:r>
                      <a:b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Номер детали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Текущий поставщик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Локальный поставщик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Стоимость</a:t>
                      </a:r>
                      <a:r>
                        <a:rPr lang="en-US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 ед.</a:t>
                      </a:r>
                      <a:r>
                        <a:rPr lang="en-US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</a:t>
                      </a:r>
                      <a:r>
                        <a:rPr lang="ru-RU" sz="8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</a:t>
                      </a:r>
                      <a:r>
                        <a:rPr lang="en-US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ru-RU" sz="85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Проектная мощность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204675"/>
                  </a:ext>
                </a:extLst>
              </a:tr>
              <a:tr h="125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 </a:t>
                      </a:r>
                      <a:r>
                        <a:rPr lang="ru-RU" sz="85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сум</a:t>
                      </a:r>
                      <a:endParaRPr lang="ru-RU" sz="85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486477"/>
                  </a:ext>
                </a:extLst>
              </a:tr>
              <a:tr h="3205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CAP ASM-OIL FIL/</a:t>
                      </a:r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Крышка масло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заливной горловины</a:t>
                      </a:r>
                    </a:p>
                  </a:txBody>
                  <a:tcPr marL="36576" marR="4572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25192206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UzKoram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7,800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  <a:ea typeface="+mn-ea"/>
                          <a:cs typeface="+mn-cs"/>
                        </a:rPr>
                        <a:t>220,000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GM Sans Regular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1,716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02891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850" b="0" i="0" u="none" strike="noStrike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 ASM-ENG WRG HARN/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проводов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25187106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Shindaelim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Precision IND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Co.Ltd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</a:t>
                      </a:r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Корея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3,860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12,640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865136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850" b="0" i="0" u="none" strike="noStrike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 WRG HARN/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проводов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95969668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Shindaelim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Precision IND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Co.Ltd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3,174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20,288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64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576225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850" b="0" i="0" u="none" strike="noStrike" baseline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 ASM-ENG WRG HARN/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проводов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95969667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2,058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20,288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61549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 ASM-ENG WRG HARN/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проводов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95408028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5,583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7,648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033367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BRACKET-INT MANIF/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впускного коллектора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25186665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5,479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20,288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80855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 LIFT FRT/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Передний кронштейн подъёмника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25195394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5,294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20,288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 LIFT RR/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Задний кронштейн подъёмника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25195395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4,949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20,288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587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BRACKET-INT MANIF/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впускного коллектора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96986003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4,342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20,288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628401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BRACKET-ENGINE W/HARNESS/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проводов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95352466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10,111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110,552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1,117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57281"/>
                  </a:ext>
                </a:extLst>
              </a:tr>
              <a:tr h="358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BRACKET-ENGINE W/HARNESS/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Кронштейн проводов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52017096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6,825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80,360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433297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BRACKET-ENGINE LIFT FRT/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Задний кронштейн подъёмника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25197815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Shinheung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Precision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Co.Ltd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5,680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190,912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1,084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59424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BRACKET-ENGINE LIFT RR/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Задний кронштейн подъёмника двигателя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25197816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Shinheung</a:t>
                      </a:r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Precision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Co.Ltd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3,747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</a:rPr>
                        <a:t>190,912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206018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INDICATOR ASM-OIL LVL (W/IND TUBE)/ 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Масляный щуп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25182369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Dong-A Metal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Co.Ltd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50" b="0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Uzsemyung</a:t>
                      </a:r>
                      <a:endParaRPr lang="en-US" sz="85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18,000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  <a:ea typeface="+mn-ea"/>
                          <a:cs typeface="+mn-cs"/>
                        </a:rPr>
                        <a:t>220,000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GM Sans Regular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3,960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697956"/>
                  </a:ext>
                </a:extLst>
              </a:tr>
              <a:tr h="320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l" defTabSz="914400" rtl="0" eaLnBrk="1" fontAlgn="ctr" latinLnBrk="0" hangingPunct="1"/>
                      <a:r>
                        <a:rPr lang="en-US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Filter ASM-OIL/</a:t>
                      </a:r>
                      <a:r>
                        <a:rPr lang="ru-RU" sz="85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Масляный фильтр</a:t>
                      </a:r>
                      <a:endParaRPr lang="en-US" sz="85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36576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96985730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GM Korea Co-Incheon KD PLT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SDK Group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10,920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GM Sans Regular"/>
                          <a:ea typeface="+mn-ea"/>
                          <a:cs typeface="+mn-cs"/>
                        </a:rPr>
                        <a:t>220,000</a:t>
                      </a:r>
                      <a:endParaRPr lang="ru-RU" sz="1000" b="0" i="0" u="none" strike="noStrike" kern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GM Sans Regular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2,402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477246"/>
                  </a:ext>
                </a:extLst>
              </a:tr>
              <a:tr h="227784">
                <a:tc gridSpan="2">
                  <a:txBody>
                    <a:bodyPr/>
                    <a:lstStyle/>
                    <a:p>
                      <a:pPr marL="0" indent="-914400" algn="ctr" fontAlgn="ctr"/>
                      <a:r>
                        <a:rPr lang="ru-RU" sz="85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-914400" algn="l" fontAlgn="ctr"/>
                      <a:endParaRPr lang="ru-RU" sz="11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914400" algn="ctr" fontAlgn="ctr"/>
                      <a:endParaRPr lang="ru-RU" sz="85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5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5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97,822</a:t>
                      </a:r>
                      <a:endParaRPr lang="ru-RU" sz="8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50" b="0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12,143</a:t>
                      </a:r>
                      <a:endParaRPr lang="ru-RU" sz="8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548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0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Бизнес-план/бюджет Компании на 2020 год  по МСФО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9806891-E51B-4FCC-BD8E-9F8EB4FEA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506048"/>
              </p:ext>
            </p:extLst>
          </p:nvPr>
        </p:nvGraphicFramePr>
        <p:xfrm>
          <a:off x="1288462" y="864508"/>
          <a:ext cx="6567075" cy="5839597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1664983903"/>
                    </a:ext>
                  </a:extLst>
                </a:gridCol>
                <a:gridCol w="104299">
                  <a:extLst>
                    <a:ext uri="{9D8B030D-6E8A-4147-A177-3AD203B41FA5}">
                      <a16:colId xmlns:a16="http://schemas.microsoft.com/office/drawing/2014/main" val="27676875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62592740"/>
                    </a:ext>
                  </a:extLst>
                </a:gridCol>
                <a:gridCol w="61976">
                  <a:extLst>
                    <a:ext uri="{9D8B030D-6E8A-4147-A177-3AD203B41FA5}">
                      <a16:colId xmlns:a16="http://schemas.microsoft.com/office/drawing/2014/main" val="35668347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39630188"/>
                    </a:ext>
                  </a:extLst>
                </a:gridCol>
              </a:tblGrid>
              <a:tr h="140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 долл.</a:t>
                      </a: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(9+3)</a:t>
                      </a: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724188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МСФО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2020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23476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реализация (внутренний рынок) (шт.)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222,888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228,000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0283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реализация (экспорт) (шт.)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95576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9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Всего реализация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sz="900" b="1" i="1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223,113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b="1" i="1" u="none" strike="noStrike" kern="120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228,007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57967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Совокупный объем производства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225,126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227,375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25547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выручка от реализации (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рынок)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230.875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232.987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778578"/>
                  </a:ext>
                </a:extLst>
              </a:tr>
              <a:tr h="306697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выручка от реализации (экспорт)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выручка от реализации (компоненты)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0.270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0.008 </a:t>
                      </a:r>
                    </a:p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0.361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505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выручка от реализации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232.1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233.4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186060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доходы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0.6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5256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Чистая выручка от реализации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233.0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233.9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746926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Прямые материалы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149.8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150.7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76247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Транспортировка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14.1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383231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таможенные расходы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1.0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1.2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09056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 материальная стоимость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161.7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166.1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196215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Маржинальная прибыль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71.319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1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67.874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6063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от валовой выручки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763477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Производственные расходы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45.86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49.86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065213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1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Инжиниринговые расходы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8.65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9.7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933477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производственные расходы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0.89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41110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Себестоимость реализованной продукции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217.08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225.6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838424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прибыль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15.9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1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r>
                        <a:rPr lang="ru-RU" sz="9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.3</a:t>
                      </a:r>
                      <a:endParaRPr lang="en-US" sz="900" b="1" i="1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058762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от валовой выручки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53818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 периода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5.19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6.68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231383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Прибыль от основной деятельности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10.722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5.4</a:t>
                      </a:r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31861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от валовой выручки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97903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Курсовая разница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(0.61)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4.4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176990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Прибыль до вычета процентов и налогов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10.147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9.812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861829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от валовой выручки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4.37%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2.86%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38575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 по процентам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(3.7)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(2.8)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04709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Амортизация процентов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(5.2)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(4.1)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915379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Чистая прибыль (убыток) по МСФО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1.3 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-1.8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944089"/>
                  </a:ext>
                </a:extLst>
              </a:tr>
              <a:tr h="1713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от валовой выручки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-1%</a:t>
                      </a:r>
                    </a:p>
                  </a:txBody>
                  <a:tcPr marL="18288" marR="18288" marT="18288" marB="1828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12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068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Бизнес-план/бюджет Компании на 2020 - 2021 года по МСФО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780695-3446-4304-B8E9-B2930573CB0B}"/>
              </a:ext>
            </a:extLst>
          </p:cNvPr>
          <p:cNvSpPr/>
          <p:nvPr/>
        </p:nvSpPr>
        <p:spPr>
          <a:xfrm>
            <a:off x="270872" y="2308583"/>
            <a:ext cx="8565612" cy="23109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 fontAlgn="base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Объем продаж двигателей внутреннего сгорания в количестве 228 тыс. шт.</a:t>
            </a:r>
          </a:p>
          <a:p>
            <a:pPr marL="342900" indent="-342900" fontAlgn="base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Средний курс доллара США за 2021 год 10,984.83 сум.</a:t>
            </a:r>
          </a:p>
          <a:p>
            <a:pPr marL="342900" indent="-342900" fontAlgn="base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При планировании материальной стоимости двигателей расходы на материалы были рассчитаны исходя из</a:t>
            </a:r>
            <a:r>
              <a:rPr lang="en-US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4 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квартала 2020 года 1</a:t>
            </a:r>
            <a:r>
              <a:rPr lang="en-US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198</a:t>
            </a:r>
            <a:r>
              <a:rPr lang="en-US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95 </a:t>
            </a:r>
            <a:r>
              <a:rPr lang="en-US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KRW 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 один Доллар США.</a:t>
            </a:r>
          </a:p>
          <a:p>
            <a:pPr marL="342900" indent="-342900" fontAlgn="base">
              <a:lnSpc>
                <a:spcPct val="150000"/>
              </a:lnSpc>
              <a:buAutoNum type="arabicPeriod"/>
            </a:pPr>
            <a:r>
              <a:rPr lang="en-US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(Shut down)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Плановая остановка производства</a:t>
            </a:r>
            <a:r>
              <a:rPr lang="en-US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период Январь и Июль 2021 года.</a:t>
            </a:r>
          </a:p>
          <a:p>
            <a:pPr marL="342900" indent="-342900" fontAlgn="base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Повышение цен на двигатели в среднем за 2021 год на 2.5%.</a:t>
            </a:r>
          </a:p>
          <a:p>
            <a:pPr marL="342900" indent="-342900" fontAlgn="base">
              <a:lnSpc>
                <a:spcPct val="150000"/>
              </a:lnSpc>
              <a:buAutoNum type="arabicPeriod"/>
            </a:pPr>
            <a:r>
              <a:rPr lang="ru-RU" sz="1400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Ставка НПЮЛ (нал</a:t>
            </a:r>
            <a:r>
              <a:rPr lang="ru-RU" sz="1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ога на прибыль юридических лиц) за 2021 год 15%.</a:t>
            </a:r>
            <a:endParaRPr lang="en-US" sz="1400" dirty="0">
              <a:solidFill>
                <a:srgbClr val="333333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4DA524-C4AC-4CE5-8840-23648E320ED8}"/>
              </a:ext>
            </a:extLst>
          </p:cNvPr>
          <p:cNvSpPr/>
          <p:nvPr/>
        </p:nvSpPr>
        <p:spPr>
          <a:xfrm>
            <a:off x="270872" y="1285660"/>
            <a:ext cx="8208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>
                <a:solidFill>
                  <a:srgbClr val="333333"/>
                </a:solidFill>
                <a:latin typeface="Roboto"/>
              </a:rPr>
              <a:t>Основные допущения при составлении Бизнес Плана на 2021 год</a:t>
            </a:r>
            <a:endParaRPr lang="en-US" b="1" dirty="0">
              <a:solidFill>
                <a:srgbClr val="333333"/>
              </a:solidFill>
              <a:latin typeface="Roboto"/>
            </a:endParaRPr>
          </a:p>
          <a:p>
            <a:pPr fontAlgn="base"/>
            <a:r>
              <a:rPr lang="ru-RU" sz="1400" b="1" i="1" dirty="0" err="1">
                <a:solidFill>
                  <a:srgbClr val="333333"/>
                </a:solidFill>
                <a:latin typeface="Roboto"/>
              </a:rPr>
              <a:t>Аssumptions</a:t>
            </a:r>
            <a:endParaRPr lang="en-US" sz="1400" b="1" i="1" dirty="0">
              <a:solidFill>
                <a:srgbClr val="333333"/>
              </a:solidFill>
              <a:latin typeface="Roboto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B8F4AF-2CC5-4145-9EBC-6F05E5B97DD7}"/>
              </a:ext>
            </a:extLst>
          </p:cNvPr>
          <p:cNvCxnSpPr>
            <a:cxnSpLocks/>
          </p:cNvCxnSpPr>
          <p:nvPr/>
        </p:nvCxnSpPr>
        <p:spPr>
          <a:xfrm flipV="1">
            <a:off x="337132" y="1870435"/>
            <a:ext cx="7574415" cy="136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449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Динамика цен двигателей с 2017 по 2021г.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8FA94E-A210-4822-AD08-20C0CFEB14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4716" t="769" r="1365" b="14815"/>
          <a:stretch/>
        </p:blipFill>
        <p:spPr>
          <a:xfrm>
            <a:off x="73584" y="1330477"/>
            <a:ext cx="5200781" cy="31193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395E24-AF30-41B2-A179-37282F58AD35}"/>
              </a:ext>
            </a:extLst>
          </p:cNvPr>
          <p:cNvSpPr/>
          <p:nvPr/>
        </p:nvSpPr>
        <p:spPr>
          <a:xfrm>
            <a:off x="5703988" y="4504511"/>
            <a:ext cx="3325349" cy="20336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Ожидается экономия у АО «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</a:t>
            </a:r>
            <a:r>
              <a:rPr lang="en-US" sz="1400" dirty="0" err="1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uto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Motors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в размере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$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млн. долл. США при сравнении цен двигателей 2020г. и цен бизнес плана на 2021г.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3DB83EBA-F81A-4C89-AFA2-783FF740D44B}"/>
              </a:ext>
            </a:extLst>
          </p:cNvPr>
          <p:cNvSpPr txBox="1"/>
          <p:nvPr/>
        </p:nvSpPr>
        <p:spPr>
          <a:xfrm>
            <a:off x="5173764" y="3693365"/>
            <a:ext cx="638714" cy="30777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B050"/>
                </a:solidFill>
              </a:rPr>
              <a:t>$ 2</a:t>
            </a:r>
            <a:r>
              <a:rPr lang="ru-RU" b="1" dirty="0">
                <a:solidFill>
                  <a:srgbClr val="00B050"/>
                </a:solidFill>
              </a:rPr>
              <a:t>61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CA7DE558-716C-492C-960B-44D6044F180E}"/>
              </a:ext>
            </a:extLst>
          </p:cNvPr>
          <p:cNvSpPr/>
          <p:nvPr/>
        </p:nvSpPr>
        <p:spPr>
          <a:xfrm>
            <a:off x="5061786" y="3485284"/>
            <a:ext cx="123660" cy="692136"/>
          </a:xfrm>
          <a:prstGeom prst="rightBrace">
            <a:avLst>
              <a:gd name="adj1" fmla="val 51620"/>
              <a:gd name="adj2" fmla="val 50401"/>
            </a:avLst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C5A0CC-9868-4D1D-93B5-E3E3443C333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4663" y="5254266"/>
          <a:ext cx="4672203" cy="484492"/>
        </p:xfrm>
        <a:graphic>
          <a:graphicData uri="http://schemas.openxmlformats.org/drawingml/2006/table">
            <a:tbl>
              <a:tblPr/>
              <a:tblGrid>
                <a:gridCol w="1740267">
                  <a:extLst>
                    <a:ext uri="{9D8B030D-6E8A-4147-A177-3AD203B41FA5}">
                      <a16:colId xmlns:a16="http://schemas.microsoft.com/office/drawing/2014/main" val="1356604220"/>
                    </a:ext>
                  </a:extLst>
                </a:gridCol>
                <a:gridCol w="732984">
                  <a:extLst>
                    <a:ext uri="{9D8B030D-6E8A-4147-A177-3AD203B41FA5}">
                      <a16:colId xmlns:a16="http://schemas.microsoft.com/office/drawing/2014/main" val="3411603274"/>
                    </a:ext>
                  </a:extLst>
                </a:gridCol>
                <a:gridCol w="732984">
                  <a:extLst>
                    <a:ext uri="{9D8B030D-6E8A-4147-A177-3AD203B41FA5}">
                      <a16:colId xmlns:a16="http://schemas.microsoft.com/office/drawing/2014/main" val="2265634957"/>
                    </a:ext>
                  </a:extLst>
                </a:gridCol>
                <a:gridCol w="732984">
                  <a:extLst>
                    <a:ext uri="{9D8B030D-6E8A-4147-A177-3AD203B41FA5}">
                      <a16:colId xmlns:a16="http://schemas.microsoft.com/office/drawing/2014/main" val="1659424379"/>
                    </a:ext>
                  </a:extLst>
                </a:gridCol>
                <a:gridCol w="732984">
                  <a:extLst>
                    <a:ext uri="{9D8B030D-6E8A-4147-A177-3AD203B41FA5}">
                      <a16:colId xmlns:a16="http://schemas.microsoft.com/office/drawing/2014/main" val="883815718"/>
                    </a:ext>
                  </a:extLst>
                </a:gridCol>
              </a:tblGrid>
              <a:tr h="1999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6941" marR="6941" marT="6941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2018</a:t>
                      </a:r>
                    </a:p>
                  </a:txBody>
                  <a:tcPr marL="6941" marR="6941" marT="6941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2019</a:t>
                      </a:r>
                    </a:p>
                  </a:txBody>
                  <a:tcPr marL="6941" marR="6941" marT="6941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2020</a:t>
                      </a:r>
                    </a:p>
                  </a:txBody>
                  <a:tcPr marL="6941" marR="6941" marT="6941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</a:p>
                  </a:txBody>
                  <a:tcPr marL="6941" marR="6941" marT="6941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88378"/>
                  </a:ext>
                </a:extLst>
              </a:tr>
              <a:tr h="28458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Сумма экономии по годам</a:t>
                      </a:r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АО «UzАuto Motors» </a:t>
                      </a:r>
                    </a:p>
                  </a:txBody>
                  <a:tcPr marL="33317" marR="6941" marT="6941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74,8</a:t>
                      </a:r>
                    </a:p>
                  </a:txBody>
                  <a:tcPr marL="6941" marR="6941" marT="694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37,1</a:t>
                      </a:r>
                    </a:p>
                  </a:txBody>
                  <a:tcPr marL="6941" marR="6941" marT="694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11,6</a:t>
                      </a:r>
                    </a:p>
                  </a:txBody>
                  <a:tcPr marL="6941" marR="6941" marT="694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</a:rPr>
                        <a:t>4,4</a:t>
                      </a:r>
                    </a:p>
                  </a:txBody>
                  <a:tcPr marL="6941" marR="6941" marT="6941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797069"/>
                  </a:ext>
                </a:extLst>
              </a:tr>
            </a:tbl>
          </a:graphicData>
        </a:graphic>
      </p:graphicFrame>
      <p:sp>
        <p:nvSpPr>
          <p:cNvPr id="12" name="Прямоугольник 5">
            <a:extLst>
              <a:ext uri="{FF2B5EF4-FFF2-40B4-BE49-F238E27FC236}">
                <a16:creationId xmlns:a16="http://schemas.microsoft.com/office/drawing/2014/main" id="{B7C04163-38D0-47BE-BDF4-FF99FE99FEA8}"/>
              </a:ext>
            </a:extLst>
          </p:cNvPr>
          <p:cNvSpPr/>
          <p:nvPr/>
        </p:nvSpPr>
        <p:spPr>
          <a:xfrm>
            <a:off x="3821900" y="4984399"/>
            <a:ext cx="1044116" cy="305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млн. долл.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0285EFC-091D-4F9E-A2A0-66938C4105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526" t="937" r="2657" b="937"/>
          <a:stretch/>
        </p:blipFill>
        <p:spPr>
          <a:xfrm>
            <a:off x="5775323" y="1890416"/>
            <a:ext cx="3336873" cy="252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16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Ключевые показатели эффективности (</a:t>
            </a:r>
            <a:r>
              <a:rPr lang="en-US" sz="1400" dirty="0"/>
              <a:t>KPI</a:t>
            </a:r>
            <a:r>
              <a:rPr lang="ru-RU" sz="1400" dirty="0"/>
              <a:t>) на 2021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7B6997-8114-419A-B8F7-0394583AB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572254"/>
              </p:ext>
            </p:extLst>
          </p:nvPr>
        </p:nvGraphicFramePr>
        <p:xfrm>
          <a:off x="308345" y="988827"/>
          <a:ext cx="8528140" cy="5411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447">
                  <a:extLst>
                    <a:ext uri="{9D8B030D-6E8A-4147-A177-3AD203B41FA5}">
                      <a16:colId xmlns:a16="http://schemas.microsoft.com/office/drawing/2014/main" val="3326245475"/>
                    </a:ext>
                  </a:extLst>
                </a:gridCol>
                <a:gridCol w="1482477">
                  <a:extLst>
                    <a:ext uri="{9D8B030D-6E8A-4147-A177-3AD203B41FA5}">
                      <a16:colId xmlns:a16="http://schemas.microsoft.com/office/drawing/2014/main" val="1601434933"/>
                    </a:ext>
                  </a:extLst>
                </a:gridCol>
                <a:gridCol w="655410">
                  <a:extLst>
                    <a:ext uri="{9D8B030D-6E8A-4147-A177-3AD203B41FA5}">
                      <a16:colId xmlns:a16="http://schemas.microsoft.com/office/drawing/2014/main" val="1127590599"/>
                    </a:ext>
                  </a:extLst>
                </a:gridCol>
                <a:gridCol w="1123562">
                  <a:extLst>
                    <a:ext uri="{9D8B030D-6E8A-4147-A177-3AD203B41FA5}">
                      <a16:colId xmlns:a16="http://schemas.microsoft.com/office/drawing/2014/main" val="2736212018"/>
                    </a:ext>
                  </a:extLst>
                </a:gridCol>
                <a:gridCol w="1170376">
                  <a:extLst>
                    <a:ext uri="{9D8B030D-6E8A-4147-A177-3AD203B41FA5}">
                      <a16:colId xmlns:a16="http://schemas.microsoft.com/office/drawing/2014/main" val="1036940675"/>
                    </a:ext>
                  </a:extLst>
                </a:gridCol>
                <a:gridCol w="1201585">
                  <a:extLst>
                    <a:ext uri="{9D8B030D-6E8A-4147-A177-3AD203B41FA5}">
                      <a16:colId xmlns:a16="http://schemas.microsoft.com/office/drawing/2014/main" val="2072307037"/>
                    </a:ext>
                  </a:extLst>
                </a:gridCol>
                <a:gridCol w="1205486">
                  <a:extLst>
                    <a:ext uri="{9D8B030D-6E8A-4147-A177-3AD203B41FA5}">
                      <a16:colId xmlns:a16="http://schemas.microsoft.com/office/drawing/2014/main" val="57672091"/>
                    </a:ext>
                  </a:extLst>
                </a:gridCol>
                <a:gridCol w="1232797">
                  <a:extLst>
                    <a:ext uri="{9D8B030D-6E8A-4147-A177-3AD203B41FA5}">
                      <a16:colId xmlns:a16="http://schemas.microsoft.com/office/drawing/2014/main" val="1590396485"/>
                    </a:ext>
                  </a:extLst>
                </a:gridCol>
              </a:tblGrid>
              <a:tr h="277462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800" b="1" u="none" strike="noStrike" dirty="0">
                          <a:effectLst/>
                        </a:rPr>
                        <a:t>Целевые показатели (KPI) АО "</a:t>
                      </a:r>
                      <a:r>
                        <a:rPr lang="ru-RU" sz="800" b="1" u="none" strike="noStrike" dirty="0" err="1">
                          <a:effectLst/>
                        </a:rPr>
                        <a:t>UzAuto</a:t>
                      </a:r>
                      <a:r>
                        <a:rPr lang="ru-RU" sz="800" b="1" u="none" strike="noStrike" dirty="0">
                          <a:effectLst/>
                        </a:rPr>
                        <a:t> </a:t>
                      </a:r>
                      <a:r>
                        <a:rPr lang="ru-RU" sz="800" b="1" u="none" strike="noStrike" dirty="0" err="1">
                          <a:effectLst/>
                        </a:rPr>
                        <a:t>Motors</a:t>
                      </a:r>
                      <a:r>
                        <a:rPr lang="ru-RU" sz="800" b="1" u="none" strike="noStrike" dirty="0">
                          <a:effectLst/>
                        </a:rPr>
                        <a:t> </a:t>
                      </a:r>
                      <a:r>
                        <a:rPr lang="ru-RU" sz="800" b="1" u="none" strike="noStrike" dirty="0" err="1">
                          <a:effectLst/>
                        </a:rPr>
                        <a:t>Powertrain</a:t>
                      </a:r>
                      <a:r>
                        <a:rPr lang="ru-RU" sz="800" b="1" u="none" strike="noStrike" dirty="0">
                          <a:effectLst/>
                        </a:rPr>
                        <a:t>" на 2021 год </a:t>
                      </a:r>
                      <a:endParaRPr lang="en-US" sz="800" b="1" u="none" strike="noStrike" dirty="0">
                        <a:effectLst/>
                      </a:endParaRPr>
                    </a:p>
                    <a:p>
                      <a:pPr algn="ctr" rtl="0" fontAlgn="ctr"/>
                      <a:r>
                        <a:rPr lang="ru-RU" sz="800" b="1" u="none" strike="noStrike" dirty="0">
                          <a:effectLst/>
                        </a:rPr>
                        <a:t>(прогнозные параметры, необходимые включению в бизнес-план на 2021 год, в разрезе по кварталам, месяцам)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891577"/>
                  </a:ext>
                </a:extLst>
              </a:tr>
              <a:tr h="1740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u="none" strike="noStrike">
                          <a:effectLst/>
                        </a:rPr>
                        <a:t>№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Наименование показателей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Ед.изм.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</a:rPr>
                        <a:t>Цели на 2021 год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1 кв.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2 кв.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3 кв.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4 кв.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895404406"/>
                  </a:ext>
                </a:extLst>
              </a:tr>
              <a:tr h="114249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I. </a:t>
                      </a:r>
                      <a:r>
                        <a:rPr lang="ru-RU" sz="800" b="1" u="none" strike="noStrike" dirty="0">
                          <a:effectLst/>
                        </a:rPr>
                        <a:t>Кадры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348263"/>
                  </a:ext>
                </a:extLst>
              </a:tr>
              <a:tr h="348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Повышение качества работы с персоналом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пункт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Внедрение стандартов работы с персоналом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-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952439"/>
                  </a:ext>
                </a:extLst>
              </a:tr>
              <a:tr h="353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Средняя заработная плата производственных работников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тыс.сум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5,000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4,000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4,500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4,600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5,000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1058175849"/>
                  </a:ext>
                </a:extLst>
              </a:tr>
              <a:tr h="114249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II. </a:t>
                      </a:r>
                      <a:r>
                        <a:rPr lang="ru-RU" sz="800" b="1" u="none" strike="noStrike" dirty="0">
                          <a:effectLst/>
                        </a:rPr>
                        <a:t>Производство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13792"/>
                  </a:ext>
                </a:extLst>
              </a:tr>
              <a:tr h="179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Инцидентов на производстве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случаи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51819955"/>
                  </a:ext>
                </a:extLst>
              </a:tr>
              <a:tr h="353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Производство основной продукции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шт.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Обеспечение объемов Uzauto Motors + KPI экспорта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Обеспечение объемов Uzauto Motors + KPI экспорта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Обеспечение объемов Uzauto Motors + KPI экспорта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Обеспечение объемов Uzauto Motors + KPI экспорта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Обеспечение объемов Uzauto Motors + KPI экспорта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3718475631"/>
                  </a:ext>
                </a:extLst>
              </a:tr>
              <a:tr h="174093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III. </a:t>
                      </a:r>
                      <a:r>
                        <a:rPr lang="ru-RU" sz="800" u="none" strike="noStrike">
                          <a:effectLst/>
                        </a:rPr>
                        <a:t>Торговля и маркетинг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077229"/>
                  </a:ext>
                </a:extLst>
              </a:tr>
              <a:tr h="2774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Реализация на внутреннем рынке (основная продукция)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шт.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Обеспечение объемов </a:t>
                      </a:r>
                      <a:r>
                        <a:rPr lang="en-US" sz="800" u="none" strike="noStrike">
                          <a:effectLst/>
                        </a:rPr>
                        <a:t>Uzauto Motors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Обеспечение объемов </a:t>
                      </a:r>
                      <a:r>
                        <a:rPr lang="en-US" sz="800" u="none" strike="noStrike">
                          <a:effectLst/>
                        </a:rPr>
                        <a:t>Uzauto Motors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Обеспечение объемов </a:t>
                      </a:r>
                      <a:r>
                        <a:rPr lang="en-US" sz="800" u="none" strike="noStrike">
                          <a:effectLst/>
                        </a:rPr>
                        <a:t>Uzauto Motors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Обеспечение объемов </a:t>
                      </a:r>
                      <a:r>
                        <a:rPr lang="en-US" sz="800" u="none" strike="noStrike">
                          <a:effectLst/>
                        </a:rPr>
                        <a:t>Uzauto Motors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Обеспечение объемов </a:t>
                      </a:r>
                      <a:r>
                        <a:rPr lang="en-US" sz="800" u="none" strike="noStrike">
                          <a:effectLst/>
                        </a:rPr>
                        <a:t>Uzauto Motors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3833531919"/>
                  </a:ext>
                </a:extLst>
              </a:tr>
              <a:tr h="179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Параметры экспорта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млн.долл.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0.37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0.37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2040717485"/>
                  </a:ext>
                </a:extLst>
              </a:tr>
              <a:tr h="266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Продажи запасных частей на внутреннем рынке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млрд.сум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1310006498"/>
                  </a:ext>
                </a:extLst>
              </a:tr>
              <a:tr h="90336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IV. </a:t>
                      </a:r>
                      <a:r>
                        <a:rPr lang="ru-RU" sz="800" b="1" u="none" strike="noStrike" dirty="0">
                          <a:effectLst/>
                        </a:rPr>
                        <a:t>Локализация продукции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217449"/>
                  </a:ext>
                </a:extLst>
              </a:tr>
              <a:tr h="266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Темп роста импорта к предыдущему периоду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95%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95%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95%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95%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95%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1062948219"/>
                  </a:ext>
                </a:extLst>
              </a:tr>
              <a:tr h="266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Доля импорта сырья и оборудования в общем импорте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более 20%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более 20%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более 20%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более 20%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более 20%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1156842247"/>
                  </a:ext>
                </a:extLst>
              </a:tr>
              <a:tr h="5766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Предложения по оптимизации импорта через тарифное и нетарифное регулирование и их внедрение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кол-во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438930441"/>
                  </a:ext>
                </a:extLst>
              </a:tr>
              <a:tr h="266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Доля импортного сырья в продукции предприятия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70%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70%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70%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70%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70%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924443613"/>
                  </a:ext>
                </a:extLst>
              </a:tr>
              <a:tr h="527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Предложения по формированию импортозамещающих проектов (количество проектов)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кол-во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439240032"/>
                  </a:ext>
                </a:extLst>
              </a:tr>
              <a:tr h="5277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Снижение импорта за счет снижения цен, локализации и переход на альтернативных поставщиков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млн.долл.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18" marR="4418" marT="4418" marB="0" anchor="ctr"/>
                </a:tc>
                <a:extLst>
                  <a:ext uri="{0D108BD9-81ED-4DB2-BD59-A6C34878D82A}">
                    <a16:rowId xmlns:a16="http://schemas.microsoft.com/office/drawing/2014/main" val="3422428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049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Ключевые показатели эффективности (</a:t>
            </a:r>
            <a:r>
              <a:rPr lang="en-US" sz="1400" dirty="0"/>
              <a:t>KPI</a:t>
            </a:r>
            <a:r>
              <a:rPr lang="ru-RU" sz="1400" dirty="0"/>
              <a:t>) на 2021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D20595-E227-4B31-853A-0F6857E55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297512"/>
              </p:ext>
            </p:extLst>
          </p:nvPr>
        </p:nvGraphicFramePr>
        <p:xfrm>
          <a:off x="350874" y="903764"/>
          <a:ext cx="8485611" cy="5658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4170">
                  <a:extLst>
                    <a:ext uri="{9D8B030D-6E8A-4147-A177-3AD203B41FA5}">
                      <a16:colId xmlns:a16="http://schemas.microsoft.com/office/drawing/2014/main" val="1934280029"/>
                    </a:ext>
                  </a:extLst>
                </a:gridCol>
                <a:gridCol w="1799933">
                  <a:extLst>
                    <a:ext uri="{9D8B030D-6E8A-4147-A177-3AD203B41FA5}">
                      <a16:colId xmlns:a16="http://schemas.microsoft.com/office/drawing/2014/main" val="1381693579"/>
                    </a:ext>
                  </a:extLst>
                </a:gridCol>
                <a:gridCol w="669851">
                  <a:extLst>
                    <a:ext uri="{9D8B030D-6E8A-4147-A177-3AD203B41FA5}">
                      <a16:colId xmlns:a16="http://schemas.microsoft.com/office/drawing/2014/main" val="2395053603"/>
                    </a:ext>
                  </a:extLst>
                </a:gridCol>
                <a:gridCol w="775402">
                  <a:extLst>
                    <a:ext uri="{9D8B030D-6E8A-4147-A177-3AD203B41FA5}">
                      <a16:colId xmlns:a16="http://schemas.microsoft.com/office/drawing/2014/main" val="640063484"/>
                    </a:ext>
                  </a:extLst>
                </a:gridCol>
                <a:gridCol w="1164541">
                  <a:extLst>
                    <a:ext uri="{9D8B030D-6E8A-4147-A177-3AD203B41FA5}">
                      <a16:colId xmlns:a16="http://schemas.microsoft.com/office/drawing/2014/main" val="1977747903"/>
                    </a:ext>
                  </a:extLst>
                </a:gridCol>
                <a:gridCol w="1195593">
                  <a:extLst>
                    <a:ext uri="{9D8B030D-6E8A-4147-A177-3AD203B41FA5}">
                      <a16:colId xmlns:a16="http://schemas.microsoft.com/office/drawing/2014/main" val="3686553509"/>
                    </a:ext>
                  </a:extLst>
                </a:gridCol>
                <a:gridCol w="1199474">
                  <a:extLst>
                    <a:ext uri="{9D8B030D-6E8A-4147-A177-3AD203B41FA5}">
                      <a16:colId xmlns:a16="http://schemas.microsoft.com/office/drawing/2014/main" val="542997761"/>
                    </a:ext>
                  </a:extLst>
                </a:gridCol>
                <a:gridCol w="1226647">
                  <a:extLst>
                    <a:ext uri="{9D8B030D-6E8A-4147-A177-3AD203B41FA5}">
                      <a16:colId xmlns:a16="http://schemas.microsoft.com/office/drawing/2014/main" val="4242504051"/>
                    </a:ext>
                  </a:extLst>
                </a:gridCol>
              </a:tblGrid>
              <a:tr h="87792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V. </a:t>
                      </a:r>
                      <a:r>
                        <a:rPr lang="ru-RU" sz="800" b="1" u="none" strike="noStrike" dirty="0">
                          <a:effectLst/>
                        </a:rPr>
                        <a:t>Инвестиции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631182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</a:rPr>
                        <a:t>Привлечение иностранных инвестиций (ПИИ и иностранные кредиты)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млн.долл.</a:t>
                      </a:r>
                      <a:endParaRPr lang="ru-RU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3919701665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Освоение иностранных инвестиций (ПИИ и иностранные кредиты)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 err="1">
                          <a:effectLst/>
                        </a:rPr>
                        <a:t>млн.долл</a:t>
                      </a:r>
                      <a:r>
                        <a:rPr lang="ru-RU" sz="800" u="none" strike="noStrike" dirty="0">
                          <a:effectLst/>
                        </a:rPr>
                        <a:t>.</a:t>
                      </a:r>
                      <a:endParaRPr lang="ru-RU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2163361814"/>
                  </a:ext>
                </a:extLst>
              </a:tr>
              <a:tr h="87792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VI. </a:t>
                      </a:r>
                      <a:r>
                        <a:rPr lang="ru-RU" sz="800" b="1" u="none" strike="noStrike" dirty="0">
                          <a:effectLst/>
                        </a:rPr>
                        <a:t>Финансовое направление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621913"/>
                  </a:ext>
                </a:extLst>
              </a:tr>
              <a:tr h="271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Коэффициент оборачиваемости дебиторской задолженности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дни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30 дней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30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30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30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30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3793530569"/>
                  </a:ext>
                </a:extLst>
              </a:tr>
              <a:tr h="271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Коэффициент оборачиваемости кредиторской задолженности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дни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менее 47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менее 47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менее 47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менее 47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менее 47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1864553367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Коэффициент оборачиваемости остатков сырья, материалов и КД на складе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дни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23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23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23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23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23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850930718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</a:rPr>
                        <a:t>Коэффициент оборачиваемости остатки сырья, материалов и КД в пути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дни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44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44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44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44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более 44 дней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2868850345"/>
                  </a:ext>
                </a:extLst>
              </a:tr>
              <a:tr h="3386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Соотношение заёмных средств (кредит, заём, финансовая помощь и др.) к EBITDA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разы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не более 3-х раз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не более 3-х раз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не более 3-х раз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не более 3-х раз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не более 3-х раз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4185316260"/>
                  </a:ext>
                </a:extLst>
              </a:tr>
              <a:tr h="137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Параметры снижения себестоимости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1460665883"/>
                  </a:ext>
                </a:extLst>
              </a:tr>
              <a:tr h="137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Достижение рентабельности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1.1%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2778597876"/>
                  </a:ext>
                </a:extLst>
              </a:tr>
              <a:tr h="877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Материалы и КД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72.0%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74.0%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73.3%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73.5%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72.0%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1058786814"/>
                  </a:ext>
                </a:extLst>
              </a:tr>
              <a:tr h="271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Заработная плата производственного персонала с отчислениями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823283881"/>
                  </a:ext>
                </a:extLst>
              </a:tr>
              <a:tr h="137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Амортизация основных фондов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5.6%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4.3%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1389248757"/>
                  </a:ext>
                </a:extLst>
              </a:tr>
              <a:tr h="204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Прочие производственные расходы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3418341809"/>
                  </a:ext>
                </a:extLst>
              </a:tr>
              <a:tr h="137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</a:rPr>
                        <a:t>Расходы по реализации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1550897626"/>
                  </a:ext>
                </a:extLst>
              </a:tr>
              <a:tr h="137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Административные расходы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2.5%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1037601006"/>
                  </a:ext>
                </a:extLst>
              </a:tr>
              <a:tr h="204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Прочие операционные расходы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5.1%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4.8%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4.9%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4.7%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683620911"/>
                  </a:ext>
                </a:extLst>
              </a:tr>
              <a:tr h="271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6.15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Расходы по финансовой деятельности (с учетом налогов)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3.2%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4.5%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3.4%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3.6%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3.2%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3229315534"/>
                  </a:ext>
                </a:extLst>
              </a:tr>
              <a:tr h="133778"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effectLst/>
                        </a:rPr>
                        <a:t>VII. </a:t>
                      </a:r>
                      <a:r>
                        <a:rPr lang="ru-RU" sz="800" b="1" u="none" strike="noStrike" dirty="0">
                          <a:effectLst/>
                        </a:rPr>
                        <a:t>Повышение эффективности управления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771852"/>
                  </a:ext>
                </a:extLst>
              </a:tr>
              <a:tr h="539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Своевременность проведения ежеквартальных заседаний органов управления (утверждение бизнес-планов, годовых ОСУ и т.д.)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разы</a:t>
                      </a:r>
                      <a:endParaRPr lang="ru-RU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не менее 4-х раз в год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3224801080"/>
                  </a:ext>
                </a:extLst>
              </a:tr>
              <a:tr h="204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Дивиденды (начисление по итогам 2021)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млн.сум</a:t>
                      </a:r>
                      <a:endParaRPr lang="ru-RU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1,548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1,548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2597998077"/>
                  </a:ext>
                </a:extLst>
              </a:tr>
              <a:tr h="204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Проведение аудита закупок и систем управления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</a:rPr>
                        <a:t>разы</a:t>
                      </a:r>
                      <a:endParaRPr lang="ru-RU" sz="7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4236694776"/>
                  </a:ext>
                </a:extLst>
              </a:tr>
              <a:tr h="204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</a:rPr>
                        <a:t>Разработка и утверждение бизнес-плана на 3 года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</a:rPr>
                        <a:t>разы</a:t>
                      </a:r>
                      <a:endParaRPr lang="ru-RU" sz="7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50" marR="3350" marT="3350" marB="0" anchor="ctr"/>
                </a:tc>
                <a:extLst>
                  <a:ext uri="{0D108BD9-81ED-4DB2-BD59-A6C34878D82A}">
                    <a16:rowId xmlns:a16="http://schemas.microsoft.com/office/drawing/2014/main" val="283231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16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Предварительное одобрение </a:t>
            </a:r>
            <a:r>
              <a:rPr lang="ru-RU" sz="1400" dirty="0"/>
              <a:t>Бизнес-плана/бюджета Компании на 202</a:t>
            </a:r>
            <a:r>
              <a:rPr lang="en-US" sz="1400" dirty="0"/>
              <a:t>1</a:t>
            </a:r>
            <a:r>
              <a:rPr lang="ru-RU" sz="1400" dirty="0"/>
              <a:t> год</a:t>
            </a:r>
            <a:r>
              <a:rPr lang="en-US" sz="1400" dirty="0"/>
              <a:t> </a:t>
            </a:r>
            <a:r>
              <a:rPr lang="ru-RU" sz="1400" dirty="0"/>
              <a:t>по НСБУ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50FFA-7F92-477E-B1EB-537E66A84738}"/>
              </a:ext>
            </a:extLst>
          </p:cNvPr>
          <p:cNvSpPr/>
          <p:nvPr/>
        </p:nvSpPr>
        <p:spPr>
          <a:xfrm>
            <a:off x="8101070" y="812798"/>
            <a:ext cx="8723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 </a:t>
            </a:r>
            <a:r>
              <a:rPr lang="ru-RU" sz="1000" b="1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сум</a:t>
            </a:r>
            <a:r>
              <a:rPr lang="ru-RU" sz="1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54E7068-D9D5-421D-8559-EC01F2FCE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745793"/>
              </p:ext>
            </p:extLst>
          </p:nvPr>
        </p:nvGraphicFramePr>
        <p:xfrm>
          <a:off x="224006" y="1059019"/>
          <a:ext cx="8686800" cy="5492075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181188428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8574063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8658923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607336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0186316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6745038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925281443"/>
                    </a:ext>
                  </a:extLst>
                </a:gridCol>
              </a:tblGrid>
              <a:tr h="3912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Таблица о финансовых результатах АО "UzAuto Motors Powertrain" по бизнес-плану на 2021г.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БП-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БП-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БП-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БП-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БП-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БП-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72642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Прибыли и убытки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1-кв.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2-кв.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3-кв.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4-кв.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Сниж. Себ. 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2021г.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52498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Выручка от реализации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479,297.72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771,575.93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499,250.22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825,261.65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1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2,575,385.52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625105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Внутренний рынок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479,297.72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771,275.13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497,488.23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823,166.64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2,571,227.72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017545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Экспорт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300.80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1,761.99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2,095.01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4,157.80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189656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Себестоимость реализованной продукции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434,295.99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665,122.56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453,859.72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697,526.3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2,225,316.80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32548"/>
                  </a:ext>
                </a:extLst>
              </a:tr>
              <a:tr h="293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Переменные затраты на прямые материалы и комплектующие, в том числе: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341,517.73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558,393.82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353,472.81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589,878.13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-14,348.15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1,828,914.34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69041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импорт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293,084.93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479,617.07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304,188.56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508,008.82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-14,148.2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1,570,751.24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834183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местные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17,398.61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28,265.11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17,293.84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29,061.61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92,019.17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564819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таможенные-брокерские расходы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1,951.99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3,188.81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2,018.66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3,358.78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10,518.24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425817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транспортные расходы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29,082.20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47,322.82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29,971.75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49,448.91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-200.0 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155,625.68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966843"/>
                  </a:ext>
                </a:extLst>
              </a:tr>
              <a:tr h="2934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Постоянные затраты производственного характера, в том числе: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92,778.25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106,728.74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100,386.92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107,648.17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-11,139.65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396,402.43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859685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производственные материальные затраты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44,153.84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54,316.66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48,282.30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56,453.55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-11,139.7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192,066.70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68045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Затраты на оплату труда производственного характера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19,704.17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22,247.86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22,302.95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22,329.68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86,584.67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677412"/>
                  </a:ext>
                </a:extLst>
              </a:tr>
              <a:tr h="328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Амортизация основных средств и нематериальных активов производственного назначения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27,046.49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27,046.49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27,046.49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27,046.49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108,185.96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002225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затраты производственного характера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1,873.75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3,117.73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2,755.18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1,818.45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9,565.11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403005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Валовая прибыль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45,001.73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106,453.37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45,390.49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127,735.35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-25,487.80</a:t>
                      </a:r>
                    </a:p>
                  </a:txBody>
                  <a:tcPr marL="18288" marR="18288" marT="18288" marB="1828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299,093.14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942505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 периода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41,745.00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50,610.18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41,947.76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51,171.66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-207.20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185,267.40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601016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административные расходы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17,070.14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15,787.51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15,433.63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15,533.26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63,824.54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517600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операционные расходы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24,674.86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34,822.66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26,514.12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35,638.40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-207.2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121,442.86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908848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доходы от основной деятельности 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1,933.51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1,715.36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1,385.94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1,290.05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6,324.86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318966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Операционная прибыль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5,190.25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57,558.55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4,828.68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77,853.73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-25,695.00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119,736.21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451419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 по финансовой деятельности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21,429.45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20,933.81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20,629.56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20,043.45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83,036.27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371936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 т.ч. расходы в виде процентов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8,254.74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7,759.10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7,454.85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6,868.74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30,337.43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5528661"/>
                  </a:ext>
                </a:extLst>
              </a:tr>
              <a:tr h="195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убытки от валютных курсовых разниц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13,174.71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13,174.71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13,174.71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13,174.71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52,698.84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631495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Прибыль до уплаты налогов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-16,239.21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36,624.74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-15,800.88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57,810.28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25,695.00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88,089.94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92948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Налоги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3,303.37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3,303.37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3,303.37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3,303.37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13,213.49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458425"/>
                  </a:ext>
                </a:extLst>
              </a:tr>
              <a:tr h="161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Чистая прибыль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-19,542.58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33,321.37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-19,104.25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54,506.91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</a:t>
                      </a:r>
                      <a:r>
                        <a:rPr lang="en-US" sz="800" b="1" i="1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25,695.00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1" i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74,876.45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7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79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59EC4-DD0C-4C2A-936E-4F5E423C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/>
              <a:t>Сравнение чистой прибыли 2020 года с ожидаемой прибылью 2021 года согласно Бизнес-плану на 2021 год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DB486-6F7E-48E2-A4C5-E054E091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A5539-2DE1-4833-9413-768EA0C84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37" y="847512"/>
            <a:ext cx="8419593" cy="508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1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366BD-F0DA-4C3D-8AB9-CC7C8CA6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Ц</a:t>
            </a:r>
            <a:r>
              <a:rPr lang="ru-RU" sz="1400" dirty="0">
                <a:solidFill>
                  <a:srgbClr val="000000"/>
                </a:solidFill>
                <a:ea typeface="Batang" panose="02030600000101010101" pitchFamily="18" charset="-127"/>
              </a:rPr>
              <a:t>ены на д</a:t>
            </a:r>
            <a:r>
              <a:rPr lang="ru-RU" sz="1400" dirty="0">
                <a:ea typeface="Batang" panose="02030600000101010101" pitchFamily="18" charset="-127"/>
              </a:rPr>
              <a:t>вигатели на 202</a:t>
            </a:r>
            <a:r>
              <a:rPr lang="en-US" sz="1400" dirty="0">
                <a:ea typeface="Batang" panose="02030600000101010101" pitchFamily="18" charset="-127"/>
              </a:rPr>
              <a:t>1</a:t>
            </a:r>
            <a:r>
              <a:rPr lang="ru-RU" sz="1400" dirty="0">
                <a:ea typeface="Batang" panose="02030600000101010101" pitchFamily="18" charset="-127"/>
              </a:rPr>
              <a:t> год*	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40478-BEDE-4C60-A8CA-59D4CEA7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C57B4-4A7D-4ED2-911D-F7E03D221E32}"/>
              </a:ext>
            </a:extLst>
          </p:cNvPr>
          <p:cNvSpPr txBox="1"/>
          <p:nvPr/>
        </p:nvSpPr>
        <p:spPr>
          <a:xfrm>
            <a:off x="605936" y="4891101"/>
            <a:ext cx="7932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4F7DFD-35E8-4BA6-B23B-9F6ED4A20299}"/>
              </a:ext>
            </a:extLst>
          </p:cNvPr>
          <p:cNvSpPr txBox="1"/>
          <p:nvPr/>
        </p:nvSpPr>
        <p:spPr>
          <a:xfrm>
            <a:off x="858074" y="5615243"/>
            <a:ext cx="74278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Цены на двигатели указаны без учета НДС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и являются предварительными. Окончательные цены будут установлены после проведения переговоров с АО «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Узавто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Моторс» в установленном порядке.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77E557-7497-442F-8FD3-F280A8D834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3210" y="1132925"/>
          <a:ext cx="8549640" cy="3929831"/>
        </p:xfrm>
        <a:graphic>
          <a:graphicData uri="http://schemas.openxmlformats.org/drawingml/2006/table">
            <a:tbl>
              <a:tblPr/>
              <a:tblGrid>
                <a:gridCol w="1167187">
                  <a:extLst>
                    <a:ext uri="{9D8B030D-6E8A-4147-A177-3AD203B41FA5}">
                      <a16:colId xmlns:a16="http://schemas.microsoft.com/office/drawing/2014/main" val="3391964214"/>
                    </a:ext>
                  </a:extLst>
                </a:gridCol>
                <a:gridCol w="1809139">
                  <a:extLst>
                    <a:ext uri="{9D8B030D-6E8A-4147-A177-3AD203B41FA5}">
                      <a16:colId xmlns:a16="http://schemas.microsoft.com/office/drawing/2014/main" val="3974488315"/>
                    </a:ext>
                  </a:extLst>
                </a:gridCol>
                <a:gridCol w="977518">
                  <a:extLst>
                    <a:ext uri="{9D8B030D-6E8A-4147-A177-3AD203B41FA5}">
                      <a16:colId xmlns:a16="http://schemas.microsoft.com/office/drawing/2014/main" val="4011312066"/>
                    </a:ext>
                  </a:extLst>
                </a:gridCol>
                <a:gridCol w="1531932">
                  <a:extLst>
                    <a:ext uri="{9D8B030D-6E8A-4147-A177-3AD203B41FA5}">
                      <a16:colId xmlns:a16="http://schemas.microsoft.com/office/drawing/2014/main" val="3052234021"/>
                    </a:ext>
                  </a:extLst>
                </a:gridCol>
                <a:gridCol w="1531932">
                  <a:extLst>
                    <a:ext uri="{9D8B030D-6E8A-4147-A177-3AD203B41FA5}">
                      <a16:colId xmlns:a16="http://schemas.microsoft.com/office/drawing/2014/main" val="2508689955"/>
                    </a:ext>
                  </a:extLst>
                </a:gridCol>
                <a:gridCol w="1531932">
                  <a:extLst>
                    <a:ext uri="{9D8B030D-6E8A-4147-A177-3AD203B41FA5}">
                      <a16:colId xmlns:a16="http://schemas.microsoft.com/office/drawing/2014/main" val="662853706"/>
                    </a:ext>
                  </a:extLst>
                </a:gridCol>
              </a:tblGrid>
              <a:tr h="561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Тип автомобиля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Тип двигателя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Номер детали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Цена до 1 июня 2020 года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Цена с 1 июня 2020 года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</a:rPr>
                        <a:t>Цена c 1 января 2021 года</a:t>
                      </a: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501207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Ласетти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J200 1.5L Euro5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25187239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9,931,339.00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11,171,577.39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11,171,577.39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359218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Ласетти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J200 1.5L Euro5 AT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25187240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9,679,946.00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10,882,978.26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10,882,978.26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807620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Ласетти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J200 1.5L Euro2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25187241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9,514,729.00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10,922,908.70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10,922,908.70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336924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Ласетти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J200 1.5L Euro2 AT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25187242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9,211,571.00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10,574,883.48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10,574,883.48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737311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Ласетти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LM9 1.5L Euro2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25189732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9,662,671.00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11,092,746.09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11,092,746.09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399599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Кобалт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L2C 1.5L Euro2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25187670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9,598,469.00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11,019,042.61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11,019,042.61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944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Кобалт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L2C 1.5L Euro2 AT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25187671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9,325,488.00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10,705,660.00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10,705,660.00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374220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Кобалт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L2C 1.5L Euro4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96936585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9,734,147.00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11,174,800.87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11,174,800.87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28874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Кобалт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L2C 1.5L Euro4 AT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96936586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9,526,511.00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10,936,434.78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10,936,434.78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031627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Нексия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T250 1.5L Euro5 AT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25193879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9,501,324.00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10,907,520.00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10,907,520.00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443279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Нексия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T250 1.5L Euro5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25193880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 9,796,486.00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11,246,366.09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11,246,366.09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582809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Спарк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LKY 1.2L Euro2 MT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25183796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10,135,544.00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11,635,604.35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11,635,604.35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106511"/>
                  </a:ext>
                </a:extLst>
              </a:tr>
              <a:tr h="2203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Спарк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LL0 1.2 Euro5 AT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25195375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10,986,334.00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12,612,311.30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12,612,311.30 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698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98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8F9B-B61A-43DD-BE2D-B0DD4757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Отчет о</a:t>
            </a:r>
            <a:r>
              <a:rPr lang="en-US" sz="1400" dirty="0">
                <a:ea typeface="Batang" panose="02030600000101010101" pitchFamily="18" charset="-127"/>
              </a:rPr>
              <a:t> </a:t>
            </a:r>
            <a:r>
              <a:rPr lang="ru-RU" sz="1400" dirty="0">
                <a:ea typeface="Batang" panose="02030600000101010101" pitchFamily="18" charset="-127"/>
              </a:rPr>
              <a:t>денежных потоках на 202</a:t>
            </a:r>
            <a:r>
              <a:rPr lang="en-US" sz="1400" dirty="0">
                <a:ea typeface="Batang" panose="02030600000101010101" pitchFamily="18" charset="-127"/>
              </a:rPr>
              <a:t>1 </a:t>
            </a:r>
            <a:r>
              <a:rPr lang="ru-RU" sz="1400" dirty="0">
                <a:ea typeface="Batang" panose="02030600000101010101" pitchFamily="18" charset="-127"/>
              </a:rPr>
              <a:t>год по НСБУ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C68C7-2417-4C45-9A4F-55BC5D13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DC563C-6CED-422C-B7EE-2610DB43D30A}"/>
              </a:ext>
            </a:extLst>
          </p:cNvPr>
          <p:cNvSpPr/>
          <p:nvPr/>
        </p:nvSpPr>
        <p:spPr>
          <a:xfrm>
            <a:off x="8036419" y="805358"/>
            <a:ext cx="8835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млрд. </a:t>
            </a:r>
            <a:r>
              <a:rPr lang="ru-RU" sz="900" b="1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сум</a:t>
            </a:r>
            <a:r>
              <a:rPr lang="ru-RU" sz="9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en-US" sz="9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99725D-B8A3-49EF-B103-7609635B1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08387"/>
              </p:ext>
            </p:extLst>
          </p:nvPr>
        </p:nvGraphicFramePr>
        <p:xfrm>
          <a:off x="288036" y="1007986"/>
          <a:ext cx="8567928" cy="5547505"/>
        </p:xfrm>
        <a:graphic>
          <a:graphicData uri="http://schemas.openxmlformats.org/drawingml/2006/table">
            <a:tbl>
              <a:tblPr/>
              <a:tblGrid>
                <a:gridCol w="3995928">
                  <a:extLst>
                    <a:ext uri="{9D8B030D-6E8A-4147-A177-3AD203B41FA5}">
                      <a16:colId xmlns:a16="http://schemas.microsoft.com/office/drawing/2014/main" val="29841883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33903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070934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007362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814793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465060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Движения денежных средств 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1-кв.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2-кв.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3-кв.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4-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кв.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2159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Объем продаж (шт.) Двигатель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43,400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70,003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43,028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71,576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228,007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5329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Объем продаж (шт.) Компоненты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115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700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840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1,655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06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3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60633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Выручка от продаж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704.4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890.7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576.6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950.2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3,121.9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0656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Реализация на внутреннем рынке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 479.3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771.3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497.5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823.2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  2,571.2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31768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Прочие продажи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9.4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7028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НДС- 15%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72.3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116.1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75.0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123.7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387.1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7031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Экспортные поступления / возмещение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1.8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2.1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4.2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6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План предоплаты 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UzAuto Motors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150.0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150.0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0640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Операционные расходы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531.0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658.7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756.3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820.1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2,766.1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065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Прямые материалы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335.8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434.3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518.4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570.3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1,858.8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89678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Непрямые материалы &amp; Инструменты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26.4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36.8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35.4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41.1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139.6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5142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Транспортные расходы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114.5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123.0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140.9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145.2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523.7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38478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Операционные расходы (заработная плата, коммунальные расходы и </a:t>
                      </a:r>
                      <a:r>
                        <a:rPr lang="ru-RU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тд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.)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33.0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37.6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37.0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38.1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145.7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640990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Услуги сторонних организаций (в том числе зарубежные поставщики услуг) и другие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27.0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24.6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98.2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27657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Денежный поток от операции</a:t>
                      </a:r>
                      <a:endParaRPr lang="ru-RU" sz="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173.3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232.0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-179.7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130.1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355.8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7544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Денежный поток от инвестиций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-23.4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-25.4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-293.3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-346.9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-688.9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65732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Капитальные затраты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-23.4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-25.4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-293.3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-346.9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-688.9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48535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Денежный поток от финансирования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-104.0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</a:t>
                      </a:r>
                      <a:endParaRPr lang="en-US" sz="8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189.4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232.2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 317.6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4501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Погашение части основного долга и процентов по договору займа АО «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UzAutosanoat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»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-104.0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-103.9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-207.9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15613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Кредитные средства от «</a:t>
                      </a:r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Credit Suisse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»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293.3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232.2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525.5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40208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Начальный остаток денежных средств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219.8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265.7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472.3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188.8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219.8 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0837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Чистый поток денежных средств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45.9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206.6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-283.6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15.4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-15.6</a:t>
                      </a:r>
                    </a:p>
                  </a:txBody>
                  <a:tcPr marL="9144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404368"/>
                  </a:ext>
                </a:extLst>
              </a:tr>
              <a:tr h="2226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Конечный остаток денежных средств</a:t>
                      </a:r>
                    </a:p>
                  </a:txBody>
                  <a:tcPr marL="36576" marR="9144" marT="9144" marB="9144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265.7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472.3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188.8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204.2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204.2</a:t>
                      </a:r>
                    </a:p>
                  </a:txBody>
                  <a:tcPr marL="9144" marR="9144" marT="9144" marB="914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33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92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Снижения себестоимости по АО "UzAuto Motors Powertrain" на 202</a:t>
            </a:r>
            <a:r>
              <a:rPr lang="en-US" sz="1400" dirty="0">
                <a:ea typeface="Batang" panose="02030600000101010101" pitchFamily="18" charset="-127"/>
              </a:rPr>
              <a:t>1</a:t>
            </a:r>
            <a:r>
              <a:rPr lang="ru-RU" sz="1400" dirty="0">
                <a:ea typeface="Batang" panose="02030600000101010101" pitchFamily="18" charset="-127"/>
              </a:rPr>
              <a:t>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6F48C3-DACF-4D6E-90EE-E8E2DA144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183045"/>
              </p:ext>
            </p:extLst>
          </p:nvPr>
        </p:nvGraphicFramePr>
        <p:xfrm>
          <a:off x="286136" y="1437623"/>
          <a:ext cx="8571727" cy="3108960"/>
        </p:xfrm>
        <a:graphic>
          <a:graphicData uri="http://schemas.openxmlformats.org/drawingml/2006/table">
            <a:tbl>
              <a:tblPr/>
              <a:tblGrid>
                <a:gridCol w="1884984">
                  <a:extLst>
                    <a:ext uri="{9D8B030D-6E8A-4147-A177-3AD203B41FA5}">
                      <a16:colId xmlns:a16="http://schemas.microsoft.com/office/drawing/2014/main" val="3672019585"/>
                    </a:ext>
                  </a:extLst>
                </a:gridCol>
                <a:gridCol w="1200343">
                  <a:extLst>
                    <a:ext uri="{9D8B030D-6E8A-4147-A177-3AD203B41FA5}">
                      <a16:colId xmlns:a16="http://schemas.microsoft.com/office/drawing/2014/main" val="254362636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190613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90119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8990098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75002678"/>
                    </a:ext>
                  </a:extLst>
                </a:gridCol>
              </a:tblGrid>
              <a:tr h="1333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Наименование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Прогнозный объем производства на 2021г.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Общие затраты на 2021 г.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Прогноз снижения себестоимости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899330"/>
                  </a:ext>
                </a:extLst>
              </a:tr>
              <a:tr h="400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в существующих условиях, тыс. сум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с учетом снижения себестоимости, тыс. сум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тыс. сум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</a:rPr>
                        <a:t>% к себестоимость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033764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ВСЕГО,</a:t>
                      </a:r>
                      <a:b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</a:br>
                      <a:r>
                        <a:rPr lang="ru-RU" sz="900" b="0" i="1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в том числе за счет: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 227,375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 2,519,315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2,493,620.4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25,695.0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11654"/>
                  </a:ext>
                </a:extLst>
              </a:tr>
              <a:tr h="13337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экономия энергии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    24,304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     22,696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1,608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6.6%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28455"/>
                  </a:ext>
                </a:extLst>
              </a:tr>
              <a:tr h="31342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оптимизации процессов закупа сырья, материалов и комплектующих, нормирование расходов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1,676,919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1,662,770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14,148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0.8%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048354"/>
                  </a:ext>
                </a:extLst>
              </a:tr>
              <a:tr h="13337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сокращение административных расходов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    63,825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     63,392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433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0.7%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711672"/>
                  </a:ext>
                </a:extLst>
              </a:tr>
              <a:tr h="21339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снижение прочих производственных затрат и эксплуатационных расходов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  754,268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                        744,762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9,506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1.3%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8040185"/>
                  </a:ext>
                </a:extLst>
              </a:tr>
              <a:tr h="133371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снижение накладных затрат</a:t>
                      </a:r>
                    </a:p>
                  </a:txBody>
                  <a:tcPr marL="45720" marR="45720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x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24,304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2,493,620.4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25,695.0     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1.0%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577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64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Прогноз реализации на внешних рынках сбыта по АО "UzAuto Motors Powertrain" на 2020 год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Таблица 3">
            <a:extLst>
              <a:ext uri="{FF2B5EF4-FFF2-40B4-BE49-F238E27FC236}">
                <a16:creationId xmlns:a16="http://schemas.microsoft.com/office/drawing/2014/main" id="{C6C9EE5F-DBDD-4692-A1EC-41FACE64A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081686"/>
              </p:ext>
            </p:extLst>
          </p:nvPr>
        </p:nvGraphicFramePr>
        <p:xfrm>
          <a:off x="352067" y="1777092"/>
          <a:ext cx="8567927" cy="2866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3940">
                  <a:extLst>
                    <a:ext uri="{9D8B030D-6E8A-4147-A177-3AD203B41FA5}">
                      <a16:colId xmlns:a16="http://schemas.microsoft.com/office/drawing/2014/main" val="829485154"/>
                    </a:ext>
                  </a:extLst>
                </a:gridCol>
                <a:gridCol w="894042">
                  <a:extLst>
                    <a:ext uri="{9D8B030D-6E8A-4147-A177-3AD203B41FA5}">
                      <a16:colId xmlns:a16="http://schemas.microsoft.com/office/drawing/2014/main" val="2666579589"/>
                    </a:ext>
                  </a:extLst>
                </a:gridCol>
                <a:gridCol w="378248">
                  <a:extLst>
                    <a:ext uri="{9D8B030D-6E8A-4147-A177-3AD203B41FA5}">
                      <a16:colId xmlns:a16="http://schemas.microsoft.com/office/drawing/2014/main" val="41289054"/>
                    </a:ext>
                  </a:extLst>
                </a:gridCol>
                <a:gridCol w="409028">
                  <a:extLst>
                    <a:ext uri="{9D8B030D-6E8A-4147-A177-3AD203B41FA5}">
                      <a16:colId xmlns:a16="http://schemas.microsoft.com/office/drawing/2014/main" val="2127199212"/>
                    </a:ext>
                  </a:extLst>
                </a:gridCol>
                <a:gridCol w="538554">
                  <a:extLst>
                    <a:ext uri="{9D8B030D-6E8A-4147-A177-3AD203B41FA5}">
                      <a16:colId xmlns:a16="http://schemas.microsoft.com/office/drawing/2014/main" val="1069286593"/>
                    </a:ext>
                  </a:extLst>
                </a:gridCol>
                <a:gridCol w="409028">
                  <a:extLst>
                    <a:ext uri="{9D8B030D-6E8A-4147-A177-3AD203B41FA5}">
                      <a16:colId xmlns:a16="http://schemas.microsoft.com/office/drawing/2014/main" val="2263293546"/>
                    </a:ext>
                  </a:extLst>
                </a:gridCol>
                <a:gridCol w="538554">
                  <a:extLst>
                    <a:ext uri="{9D8B030D-6E8A-4147-A177-3AD203B41FA5}">
                      <a16:colId xmlns:a16="http://schemas.microsoft.com/office/drawing/2014/main" val="3611399378"/>
                    </a:ext>
                  </a:extLst>
                </a:gridCol>
                <a:gridCol w="409028">
                  <a:extLst>
                    <a:ext uri="{9D8B030D-6E8A-4147-A177-3AD203B41FA5}">
                      <a16:colId xmlns:a16="http://schemas.microsoft.com/office/drawing/2014/main" val="3786813307"/>
                    </a:ext>
                  </a:extLst>
                </a:gridCol>
                <a:gridCol w="538554">
                  <a:extLst>
                    <a:ext uri="{9D8B030D-6E8A-4147-A177-3AD203B41FA5}">
                      <a16:colId xmlns:a16="http://schemas.microsoft.com/office/drawing/2014/main" val="1735747628"/>
                    </a:ext>
                  </a:extLst>
                </a:gridCol>
                <a:gridCol w="409028">
                  <a:extLst>
                    <a:ext uri="{9D8B030D-6E8A-4147-A177-3AD203B41FA5}">
                      <a16:colId xmlns:a16="http://schemas.microsoft.com/office/drawing/2014/main" val="3455003420"/>
                    </a:ext>
                  </a:extLst>
                </a:gridCol>
                <a:gridCol w="538554">
                  <a:extLst>
                    <a:ext uri="{9D8B030D-6E8A-4147-A177-3AD203B41FA5}">
                      <a16:colId xmlns:a16="http://schemas.microsoft.com/office/drawing/2014/main" val="3199248092"/>
                    </a:ext>
                  </a:extLst>
                </a:gridCol>
                <a:gridCol w="409028">
                  <a:extLst>
                    <a:ext uri="{9D8B030D-6E8A-4147-A177-3AD203B41FA5}">
                      <a16:colId xmlns:a16="http://schemas.microsoft.com/office/drawing/2014/main" val="3297050938"/>
                    </a:ext>
                  </a:extLst>
                </a:gridCol>
                <a:gridCol w="538554">
                  <a:extLst>
                    <a:ext uri="{9D8B030D-6E8A-4147-A177-3AD203B41FA5}">
                      <a16:colId xmlns:a16="http://schemas.microsoft.com/office/drawing/2014/main" val="2400137938"/>
                    </a:ext>
                  </a:extLst>
                </a:gridCol>
                <a:gridCol w="409028">
                  <a:extLst>
                    <a:ext uri="{9D8B030D-6E8A-4147-A177-3AD203B41FA5}">
                      <a16:colId xmlns:a16="http://schemas.microsoft.com/office/drawing/2014/main" val="3635658979"/>
                    </a:ext>
                  </a:extLst>
                </a:gridCol>
                <a:gridCol w="538554">
                  <a:extLst>
                    <a:ext uri="{9D8B030D-6E8A-4147-A177-3AD203B41FA5}">
                      <a16:colId xmlns:a16="http://schemas.microsoft.com/office/drawing/2014/main" val="3314483394"/>
                    </a:ext>
                  </a:extLst>
                </a:gridCol>
                <a:gridCol w="1036205">
                  <a:extLst>
                    <a:ext uri="{9D8B030D-6E8A-4147-A177-3AD203B41FA5}">
                      <a16:colId xmlns:a16="http://schemas.microsoft.com/office/drawing/2014/main" val="1479882432"/>
                    </a:ext>
                  </a:extLst>
                </a:gridCol>
              </a:tblGrid>
              <a:tr h="257970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Страна</a:t>
                      </a:r>
                      <a:endParaRPr lang="ru-RU" sz="750" b="1" i="0" u="none" strike="noStrike" kern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Наименование продукции</a:t>
                      </a:r>
                      <a:endParaRPr lang="ru-RU" sz="750" b="1" i="0" u="none" strike="noStrike" kern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Ед. изм.</a:t>
                      </a:r>
                      <a:endParaRPr lang="ru-RU" sz="750" b="1" i="0" u="none" strike="noStrike" kern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2020г.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Факт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2021г. </a:t>
                      </a:r>
                      <a:br>
                        <a:rPr lang="ru-RU" sz="75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75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Прогноз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75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 том числе по кварталам</a:t>
                      </a:r>
                      <a:endParaRPr lang="ru-RU" sz="750" b="1" i="0" u="none" strike="noStrike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u="none" strike="noStrike" kern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Меры по продвижению продукции на экспорт</a:t>
                      </a:r>
                      <a:endParaRPr lang="ru-RU" sz="750" b="1" i="0" u="none" strike="noStrike" kern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529021"/>
                  </a:ext>
                </a:extLst>
              </a:tr>
              <a:tr h="257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квартал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квартал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квартал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квартал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88046" marR="88046" marT="44023" marB="44023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241008"/>
                  </a:ext>
                </a:extLst>
              </a:tr>
              <a:tr h="489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тыс</a:t>
                      </a:r>
                      <a:r>
                        <a:rPr lang="en-US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долл.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</a:t>
                      </a:r>
                      <a:r>
                        <a:rPr lang="en-US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</a:t>
                      </a: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долл. 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</a:t>
                      </a:r>
                      <a:r>
                        <a:rPr lang="en-US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долл.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 долл.  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 долл.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кол-во</a:t>
                      </a:r>
                      <a:endParaRPr lang="ru-RU" sz="75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 долл. 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500897"/>
                  </a:ext>
                </a:extLst>
              </a:tr>
              <a:tr h="6638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Казахстан, Китай, РФ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Двигатель внутреннего сгорания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18 000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Активный поиск потенциальных клиентов, холодный обзвон клиентов,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презентация продукции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93326"/>
                  </a:ext>
                </a:extLst>
              </a:tr>
              <a:tr h="48960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НГ, США.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Комплектующие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127 030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352 900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 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0 5</a:t>
                      </a: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256 400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4700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29 000</a:t>
                      </a:r>
                      <a:endParaRPr lang="ru-RU" sz="75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Участие на международных выставках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12253"/>
                  </a:ext>
                </a:extLst>
              </a:tr>
              <a:tr h="65476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Итого: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i="0" u="none" strike="noStrike" kern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шт.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11 010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142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370 900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502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10 000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4003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5 000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03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260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470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ru-RU" sz="750" b="1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  <a:r>
                        <a:rPr lang="en-US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7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Поиск потенциальных партнеров для участия в совместных проектах</a:t>
                      </a:r>
                      <a:endParaRPr lang="ru-RU" sz="750" b="0" i="0" u="none" strike="noStrike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5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099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Капитальные затраты на 2021 год</a:t>
            </a:r>
            <a:r>
              <a:rPr lang="en-US" sz="1400" dirty="0">
                <a:ea typeface="Batang" panose="02030600000101010101" pitchFamily="18" charset="-127"/>
              </a:rPr>
              <a:t>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3C2F90-8FB2-4A3C-ACA3-B27A31DC8BA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7516" y="946297"/>
          <a:ext cx="8547205" cy="5551139"/>
        </p:xfrm>
        <a:graphic>
          <a:graphicData uri="http://schemas.openxmlformats.org/drawingml/2006/table">
            <a:tbl>
              <a:tblPr/>
              <a:tblGrid>
                <a:gridCol w="2953512">
                  <a:extLst>
                    <a:ext uri="{9D8B030D-6E8A-4147-A177-3AD203B41FA5}">
                      <a16:colId xmlns:a16="http://schemas.microsoft.com/office/drawing/2014/main" val="3784728483"/>
                    </a:ext>
                  </a:extLst>
                </a:gridCol>
                <a:gridCol w="436477">
                  <a:extLst>
                    <a:ext uri="{9D8B030D-6E8A-4147-A177-3AD203B41FA5}">
                      <a16:colId xmlns:a16="http://schemas.microsoft.com/office/drawing/2014/main" val="350684014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516183418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660990914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4291159817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308039101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3581019333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885850928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3909288111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4174848358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3592311548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1040959792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3551222070"/>
                    </a:ext>
                  </a:extLst>
                </a:gridCol>
                <a:gridCol w="429768">
                  <a:extLst>
                    <a:ext uri="{9D8B030D-6E8A-4147-A177-3AD203B41FA5}">
                      <a16:colId xmlns:a16="http://schemas.microsoft.com/office/drawing/2014/main" val="2207811482"/>
                    </a:ext>
                  </a:extLst>
                </a:gridCol>
              </a:tblGrid>
              <a:tr h="162352"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$ </a:t>
                      </a:r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</a:t>
                      </a:r>
                      <a:endParaRPr lang="en-US" sz="8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1589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Капитальные затраты</a:t>
                      </a: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Янв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Фев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й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Июн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Июл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Авг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Сен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кт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Ноя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Дек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</a:t>
                      </a: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009060"/>
                  </a:ext>
                </a:extLst>
              </a:tr>
              <a:tr h="293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Установка двойного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пневмо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-гайковерта на станциях OP1070-1080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662660"/>
                  </a:ext>
                </a:extLst>
              </a:tr>
              <a:tr h="440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пыле-газоочистного оборудования (Мокрого скруббера) на участок переплавки алюминиевой стружки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166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166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362709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оборудования для производства газообразного азота для нужд литейного цеха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82246"/>
                  </a:ext>
                </a:extLst>
              </a:tr>
              <a:tr h="440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Закупка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Mapal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Uniset 600H у ОЕМ поставщика.  (Измерительная машина для настройки расточных головок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Mapal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084229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Модернизация измерительного оборудования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Zoller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Venturion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600 -2шт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016995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Обновление / замена устройств программирования (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Simatic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Field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PG) (3 шт.)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095948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Модернизация мойки ОР160 BDOHC Mod 1. Внедрение мойки паллеты согласно BOP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692509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мойки для отверстий крышек распредвала на станции ОР130 BDOHC Mod 1 согласно BOP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894959"/>
                  </a:ext>
                </a:extLst>
              </a:tr>
              <a:tr h="293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Закупка запчастей для инструментального магазина ОР90, линии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бокока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03061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Улучшение кухни (закуп столового оборудование): Сковорода опрокидывающаяся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Abat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ЭСК-90-0,47-70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74199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Улучшение кухни (закуп столового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оборуд-ние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):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Холодильный шкаф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среднетемпературный (0 °С+8 °С)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Низкотемпературный (ниже -5 °С) - 1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Кондитерский - 1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7460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Овощерезка Fimar TV 3000 K - 2 шт.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70990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Шкаф жарочный ШЖЭ-3 1300 x 980(1083) x 1650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9818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UPC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для подстанции Т10-Т30-Т51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4603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Электрические счетчики и трансформаторы тока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34068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Переносные и стационарные насосы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0560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Покупка турникетов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</a:t>
                      </a:r>
                    </a:p>
                  </a:txBody>
                  <a:tcPr marL="5765" marR="5765" marT="576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549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46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A698C-66F1-4EC3-9697-314EA118A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654472"/>
          </a:xfrm>
        </p:spPr>
        <p:txBody>
          <a:bodyPr/>
          <a:lstStyle/>
          <a:p>
            <a:r>
              <a:rPr lang="ru-RU" sz="1400" dirty="0">
                <a:ea typeface="Batang" panose="02030600000101010101" pitchFamily="18" charset="-127"/>
              </a:rPr>
              <a:t>Капитальные затраты на 2021 год</a:t>
            </a:r>
            <a:r>
              <a:rPr lang="en-US" sz="1400" dirty="0">
                <a:ea typeface="Batang" panose="02030600000101010101" pitchFamily="18" charset="-127"/>
              </a:rPr>
              <a:t> (</a:t>
            </a:r>
            <a:r>
              <a:rPr lang="ru-RU" sz="1400" dirty="0">
                <a:ea typeface="Batang" panose="02030600000101010101" pitchFamily="18" charset="-127"/>
              </a:rPr>
              <a:t>продолжение</a:t>
            </a:r>
            <a:r>
              <a:rPr lang="en-US" sz="1400" dirty="0">
                <a:ea typeface="Batang" panose="02030600000101010101" pitchFamily="18" charset="-127"/>
              </a:rPr>
              <a:t>) </a:t>
            </a:r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DC9A-C12E-4C70-B2A1-1396C731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550F71-BA48-4495-B930-ADC4C94C35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7516" y="948514"/>
          <a:ext cx="8549636" cy="5600167"/>
        </p:xfrm>
        <a:graphic>
          <a:graphicData uri="http://schemas.openxmlformats.org/drawingml/2006/table">
            <a:tbl>
              <a:tblPr/>
              <a:tblGrid>
                <a:gridCol w="2916086">
                  <a:extLst>
                    <a:ext uri="{9D8B030D-6E8A-4147-A177-3AD203B41FA5}">
                      <a16:colId xmlns:a16="http://schemas.microsoft.com/office/drawing/2014/main" val="2836683874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3990813105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1582257612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2934695828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2123697816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4269447397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1966429750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3667899480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2916599537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3554103195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216031312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1745027147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14942000"/>
                    </a:ext>
                  </a:extLst>
                </a:gridCol>
                <a:gridCol w="433350">
                  <a:extLst>
                    <a:ext uri="{9D8B030D-6E8A-4147-A177-3AD203B41FA5}">
                      <a16:colId xmlns:a16="http://schemas.microsoft.com/office/drawing/2014/main" val="244905556"/>
                    </a:ext>
                  </a:extLst>
                </a:gridCol>
              </a:tblGrid>
              <a:tr h="120234"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1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$ </a:t>
                      </a:r>
                      <a:r>
                        <a:rPr lang="ru-RU" sz="7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</a:t>
                      </a:r>
                      <a:endParaRPr lang="en-US" sz="70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5728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Капитальные затраты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Янв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Фев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</a:t>
                      </a:r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й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Июн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Июл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Авг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Сен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r>
                        <a:rPr lang="ru-RU" sz="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кт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Ноя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Дек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65" marR="5765" marT="576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407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Установка частотных преобразователей для двигателей  вентиляционных систем для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Foundry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66488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Проектирование антикоррозийной системы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83725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Монтаж антикоррозионной системы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2530645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Бетонирование стоянки для служебных автомашин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27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729996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Допол-ная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установка и замене видеонаблюдения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22804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фрезерного станка ЧПУ HAAS VF-3SSYT для углубление локализации производства запасных частей для производственного оборудования.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8398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Закупка и внедрение кругло шлифовального станка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Knuth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на центральном участке тех. обслуживания.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555359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Андон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HW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для Коленвала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38234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Ноутбуки/ Настольные ПК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843158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Сетевые устройства: модернизация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097676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Внедрение сист. DLP (предотвращение утеч. данных)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191682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Лицензии ПО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12279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Проект сетевой безопасности(Anti-spam, Proxy, IPS,)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322314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Принтеры и картридж для производственных цехов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629029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Microsoft пользовательские лицензии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6107817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Ричстейкер / мостовой кран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000705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Вилочный погрузчик для улицы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41174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Видеонаблюдение на территории цеха GSC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192554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Модификация зоны мойки стеллажа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87261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Замена старых автобусов на новые (4 автобусов)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844533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Замена старых легковых автомобилей на новые (4 старых на 4 новых автомобиля через Trade-in)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00377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Системы автоматизированного контроля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637561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Профессиональный пылесос влаж. и сухой NT 65/2</a:t>
                      </a:r>
                    </a:p>
                  </a:txBody>
                  <a:tcPr marL="18288" marR="18288" marT="18288" marB="18288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</a:t>
                      </a:r>
                    </a:p>
                  </a:txBody>
                  <a:tcPr marL="5725" marR="5725" marT="57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4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Итого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652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624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426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1,194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350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231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3,873 </a:t>
                      </a:r>
                    </a:p>
                  </a:txBody>
                  <a:tcPr marL="5725" marR="5725" marT="57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848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8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22294</TotalTime>
  <Words>4085</Words>
  <Application>Microsoft Office PowerPoint</Application>
  <PresentationFormat>On-screen Show (4:3)</PresentationFormat>
  <Paragraphs>1882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Batang</vt:lpstr>
      <vt:lpstr>굴림</vt:lpstr>
      <vt:lpstr>Arial</vt:lpstr>
      <vt:lpstr>Calibri</vt:lpstr>
      <vt:lpstr>Calibri Light</vt:lpstr>
      <vt:lpstr>GM Sans Regular</vt:lpstr>
      <vt:lpstr>Lato</vt:lpstr>
      <vt:lpstr>Roboto</vt:lpstr>
      <vt:lpstr>Verdana</vt:lpstr>
      <vt:lpstr>Office Theme</vt:lpstr>
      <vt:lpstr>PowerPoint Presentation</vt:lpstr>
      <vt:lpstr>Предварительное одобрение Бизнес-плана/бюджета Компании на 2021 год по НСБУ</vt:lpstr>
      <vt:lpstr>Сравнение чистой прибыли 2020 года с ожидаемой прибылью 2021 года согласно Бизнес-плану на 2021 год</vt:lpstr>
      <vt:lpstr>Цены на двигатели на 2021 год* </vt:lpstr>
      <vt:lpstr>Отчет о денежных потоках на 2021 год по НСБУ</vt:lpstr>
      <vt:lpstr>Снижения себестоимости по АО "UzAuto Motors Powertrain" на 2021 год</vt:lpstr>
      <vt:lpstr>Прогноз реализации на внешних рынках сбыта по АО "UzAuto Motors Powertrain" на 2020 год</vt:lpstr>
      <vt:lpstr>Капитальные затраты на 2021 год </vt:lpstr>
      <vt:lpstr>Капитальные затраты на 2021 год (продолжение) </vt:lpstr>
      <vt:lpstr>Анализ динамики изменения основных финансово-экономических показателей по АО "UzAuto Motors Powertrain"</vt:lpstr>
      <vt:lpstr>Основные производственные показатели АО "UzAuto Motors Powertrain"  на 2021 год</vt:lpstr>
      <vt:lpstr>План локализации  по АО "UzAuto Motors Powertrain" на 2021 год</vt:lpstr>
      <vt:lpstr>Бизнес-план/бюджет Компании на 2020 год  по МСФО</vt:lpstr>
      <vt:lpstr>Бизнес-план/бюджет Компании на 2020 - 2021 года по МСФО</vt:lpstr>
      <vt:lpstr>Динамика цен двигателей с 2017 по 2021г.</vt:lpstr>
      <vt:lpstr>Ключевые показатели эффективности (KPI) на 2021 год</vt:lpstr>
      <vt:lpstr>Ключевые показатели эффективности (KPI) на 2021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Kenjakaeva</dc:creator>
  <cp:lastModifiedBy>Alisher T. Alibaev</cp:lastModifiedBy>
  <cp:revision>335</cp:revision>
  <cp:lastPrinted>2021-03-30T09:32:00Z</cp:lastPrinted>
  <dcterms:created xsi:type="dcterms:W3CDTF">2019-11-29T04:33:31Z</dcterms:created>
  <dcterms:modified xsi:type="dcterms:W3CDTF">2022-03-30T10:06:15Z</dcterms:modified>
</cp:coreProperties>
</file>