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626" r:id="rId2"/>
    <p:sldId id="599" r:id="rId3"/>
    <p:sldId id="600" r:id="rId4"/>
    <p:sldId id="601" r:id="rId5"/>
    <p:sldId id="602" r:id="rId6"/>
    <p:sldId id="566" r:id="rId7"/>
    <p:sldId id="567" r:id="rId8"/>
    <p:sldId id="597" r:id="rId9"/>
    <p:sldId id="584" r:id="rId10"/>
    <p:sldId id="586" r:id="rId11"/>
    <p:sldId id="603" r:id="rId12"/>
    <p:sldId id="598" r:id="rId13"/>
    <p:sldId id="642" r:id="rId14"/>
    <p:sldId id="644" r:id="rId15"/>
    <p:sldId id="645" r:id="rId16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isher T. Alibaev" initials="ATA" lastIdx="1" clrIdx="0">
    <p:extLst>
      <p:ext uri="{19B8F6BF-5375-455C-9EA6-DF929625EA0E}">
        <p15:presenceInfo xmlns:p15="http://schemas.microsoft.com/office/powerpoint/2012/main" userId="S-1-5-21-3859873089-1893720757-3147584065-117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591" autoAdjust="0"/>
    <p:restoredTop sz="94660"/>
  </p:normalViewPr>
  <p:slideViewPr>
    <p:cSldViewPr snapToGrid="0">
      <p:cViewPr varScale="1">
        <p:scale>
          <a:sx n="68" d="100"/>
          <a:sy n="68" d="100"/>
        </p:scale>
        <p:origin x="154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BD1203-97F7-43A9-B6C1-F6BAE5A44CBB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396520-BC59-41D8-AF80-67E5971DE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654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235826"/>
          </a:xfrm>
        </p:spPr>
        <p:txBody>
          <a:bodyPr anchor="b">
            <a:noAutofit/>
          </a:bodyPr>
          <a:lstStyle>
            <a:lvl1pPr algn="ctr">
              <a:defRPr sz="4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499812"/>
            <a:ext cx="6858000" cy="757987"/>
          </a:xfrm>
        </p:spPr>
        <p:txBody>
          <a:bodyPr>
            <a:normAutofit/>
          </a:bodyPr>
          <a:lstStyle>
            <a:lvl1pPr marL="0" indent="0" algn="ctr">
              <a:buNone/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6432875-DAEE-41B1-9F76-7D8DD3D4B06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5700" y="5257799"/>
            <a:ext cx="1752600" cy="102527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62D019B-C68C-4C5A-B3EB-00BB6417E0CD}"/>
              </a:ext>
            </a:extLst>
          </p:cNvPr>
          <p:cNvSpPr txBox="1"/>
          <p:nvPr userDrawn="1"/>
        </p:nvSpPr>
        <p:spPr>
          <a:xfrm>
            <a:off x="2175933" y="6548262"/>
            <a:ext cx="479213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spc="600" dirty="0" err="1">
                <a:solidFill>
                  <a:schemeClr val="bg1">
                    <a:lumMod val="65000"/>
                  </a:schemeClr>
                </a:solidFill>
                <a:latin typeface="Lato" charset="0"/>
                <a:ea typeface="Lato" charset="0"/>
                <a:cs typeface="Lato" charset="0"/>
              </a:rPr>
              <a:t>www.umpt.uz</a:t>
            </a:r>
            <a:endParaRPr lang="en-US" sz="1100" spc="600" dirty="0">
              <a:solidFill>
                <a:schemeClr val="bg1">
                  <a:lumMod val="65000"/>
                </a:schemeClr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A5992137-1E88-493F-9905-0BC4F8CFA35A}"/>
              </a:ext>
            </a:extLst>
          </p:cNvPr>
          <p:cNvSpPr txBox="1">
            <a:spLocks/>
          </p:cNvSpPr>
          <p:nvPr userDrawn="1"/>
        </p:nvSpPr>
        <p:spPr>
          <a:xfrm>
            <a:off x="276725" y="2931506"/>
            <a:ext cx="8662737" cy="5556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6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2800" dirty="0">
                <a:latin typeface="Arial" charset="0"/>
                <a:cs typeface="Arial" charset="0"/>
              </a:rPr>
              <a:t>АО «</a:t>
            </a:r>
            <a:r>
              <a:rPr lang="ru-RU" sz="2800" dirty="0" err="1">
                <a:solidFill>
                  <a:schemeClr val="tx1"/>
                </a:solidFill>
                <a:latin typeface="Arial" charset="0"/>
                <a:cs typeface="Arial" charset="0"/>
              </a:rPr>
              <a:t>УзАвто</a:t>
            </a:r>
            <a:r>
              <a:rPr lang="ru-RU" sz="2800" dirty="0">
                <a:solidFill>
                  <a:schemeClr val="tx1"/>
                </a:solidFill>
                <a:latin typeface="Arial" charset="0"/>
                <a:cs typeface="Arial" charset="0"/>
              </a:rPr>
              <a:t> Моторс </a:t>
            </a:r>
            <a:r>
              <a:rPr lang="ru-RU" sz="2800" dirty="0" err="1">
                <a:solidFill>
                  <a:schemeClr val="tx1"/>
                </a:solidFill>
                <a:latin typeface="Arial" charset="0"/>
                <a:cs typeface="Arial" charset="0"/>
              </a:rPr>
              <a:t>Пауэртрейн</a:t>
            </a:r>
            <a:r>
              <a:rPr lang="ru-RU" sz="2800" dirty="0">
                <a:solidFill>
                  <a:schemeClr val="tx1"/>
                </a:solidFill>
                <a:latin typeface="Arial" charset="0"/>
                <a:cs typeface="Arial" charset="0"/>
              </a:rPr>
              <a:t>»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6365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BD52-9AEB-47A1-BEEE-8060037B3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024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BD52-9AEB-47A1-BEEE-8060037B3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451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3660" y="291826"/>
            <a:ext cx="7482824" cy="55568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>
            <a:lvl1pPr>
              <a:defRPr sz="16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62594" y="6451271"/>
            <a:ext cx="2057400" cy="365125"/>
          </a:xfrm>
        </p:spPr>
        <p:txBody>
          <a:bodyPr/>
          <a:lstStyle/>
          <a:p>
            <a:fld id="{1354BD52-9AEB-47A1-BEEE-8060037B36A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FA50EBD-B682-400C-9275-85B72BDE441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516" y="291827"/>
            <a:ext cx="949891" cy="55568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1CCBAC3-207F-41DB-9EC2-071D3EB06417}"/>
              </a:ext>
            </a:extLst>
          </p:cNvPr>
          <p:cNvSpPr txBox="1"/>
          <p:nvPr userDrawn="1"/>
        </p:nvSpPr>
        <p:spPr>
          <a:xfrm>
            <a:off x="3467099" y="6511680"/>
            <a:ext cx="205739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Lato" charset="0"/>
                <a:ea typeface="Lato" charset="0"/>
                <a:cs typeface="Lato" charset="0"/>
              </a:rPr>
              <a:t>UzAuto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Lato" charset="0"/>
                <a:ea typeface="Lato" charset="0"/>
                <a:cs typeface="Lato" charset="0"/>
              </a:rPr>
              <a:t> Motors Powertrain</a:t>
            </a:r>
          </a:p>
        </p:txBody>
      </p:sp>
    </p:spTree>
    <p:extLst>
      <p:ext uri="{BB962C8B-B14F-4D97-AF65-F5344CB8AC3E}">
        <p14:creationId xmlns:p14="http://schemas.microsoft.com/office/powerpoint/2010/main" val="2141704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BD52-9AEB-47A1-BEEE-8060037B3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540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BD52-9AEB-47A1-BEEE-8060037B3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906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BD52-9AEB-47A1-BEEE-8060037B3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927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BD52-9AEB-47A1-BEEE-8060037B3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670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BD52-9AEB-47A1-BEEE-8060037B3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517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BD52-9AEB-47A1-BEEE-8060037B3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07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BD52-9AEB-47A1-BEEE-8060037B3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110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4BD52-9AEB-47A1-BEEE-8060037B3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76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F3E96-8ED7-40D1-92F1-096CD8C1B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AC9103-CA1D-4546-ABA8-30B95BB08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BD52-9AEB-47A1-BEEE-8060037B36A9}" type="slidenum">
              <a:rPr lang="en-US" smtClean="0"/>
              <a:t>1</a:t>
            </a:fld>
            <a:endParaRPr lang="en-US"/>
          </a:p>
        </p:txBody>
      </p:sp>
      <p:sp>
        <p:nvSpPr>
          <p:cNvPr id="5" name="Text Placeholder 1">
            <a:extLst>
              <a:ext uri="{FF2B5EF4-FFF2-40B4-BE49-F238E27FC236}">
                <a16:creationId xmlns:a16="http://schemas.microsoft.com/office/drawing/2014/main" id="{33520F0D-5E14-4C9C-9680-2408FB3BE8AA}"/>
              </a:ext>
            </a:extLst>
          </p:cNvPr>
          <p:cNvSpPr txBox="1">
            <a:spLocks/>
          </p:cNvSpPr>
          <p:nvPr/>
        </p:nvSpPr>
        <p:spPr>
          <a:xfrm>
            <a:off x="307977" y="1301750"/>
            <a:ext cx="8505825" cy="98425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>
                <a:latin typeface="Arial" panose="020B0604020202020204" pitchFamily="34" charset="0"/>
                <a:cs typeface="Arial" panose="020B0604020202020204" pitchFamily="34" charset="0"/>
              </a:rPr>
              <a:t>Наблюдательный Совет №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  <a:br>
              <a:rPr 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>
                <a:latin typeface="Arial" panose="020B0604020202020204" pitchFamily="34" charset="0"/>
                <a:cs typeface="Arial" panose="020B0604020202020204" pitchFamily="34" charset="0"/>
              </a:rPr>
              <a:t>Приложение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</a:p>
        </p:txBody>
      </p:sp>
      <p:sp>
        <p:nvSpPr>
          <p:cNvPr id="7" name="Прямоугольник 2">
            <a:extLst>
              <a:ext uri="{FF2B5EF4-FFF2-40B4-BE49-F238E27FC236}">
                <a16:creationId xmlns:a16="http://schemas.microsoft.com/office/drawing/2014/main" id="{8DF2B220-9A4F-4195-9D5A-B72D0D09C0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91397"/>
            <a:ext cx="8732838" cy="572611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GM Sans Regular" panose="02000503000000000004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M Sans Regular" panose="02000503000000000004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M Sans Regular" panose="02000503000000000004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M Sans Regular" panose="02000503000000000004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M Sans Regular" panose="02000503000000000004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M Sans Regular" panose="02000503000000000004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M Sans Regular" panose="02000503000000000004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M Sans Regular" panose="02000503000000000004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M Sans Regular" panose="02000503000000000004" pitchFamily="2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АО «УЗАВТО МОТОРС ПАУЭРТРЕЙН»</a:t>
            </a:r>
            <a:endParaRPr lang="ru-RU" altLang="en-U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Placeholder 1">
            <a:extLst>
              <a:ext uri="{FF2B5EF4-FFF2-40B4-BE49-F238E27FC236}">
                <a16:creationId xmlns:a16="http://schemas.microsoft.com/office/drawing/2014/main" id="{806AC904-CE06-40D8-8440-21DE133FE429}"/>
              </a:ext>
            </a:extLst>
          </p:cNvPr>
          <p:cNvSpPr txBox="1">
            <a:spLocks/>
          </p:cNvSpPr>
          <p:nvPr/>
        </p:nvSpPr>
        <p:spPr bwMode="auto">
          <a:xfrm>
            <a:off x="1493838" y="1291089"/>
            <a:ext cx="6380162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2203" tIns="84406" rIns="42203" bIns="84406" anchor="ctr"/>
          <a:lstStyle>
            <a:lvl1pPr>
              <a:spcBef>
                <a:spcPct val="50000"/>
              </a:spcBef>
              <a:buChar char="•"/>
              <a:defRPr>
                <a:solidFill>
                  <a:schemeClr val="tx1"/>
                </a:solidFill>
                <a:latin typeface="GM Sans Regular" panose="02000503000000000004" pitchFamily="2" charset="0"/>
              </a:defRPr>
            </a:lvl1pPr>
            <a:lvl2pPr marL="114300" indent="-263525">
              <a:spcBef>
                <a:spcPct val="50000"/>
              </a:spcBef>
              <a:buSzPct val="150000"/>
              <a:buChar char="•"/>
              <a:defRPr>
                <a:solidFill>
                  <a:schemeClr val="tx1"/>
                </a:solidFill>
                <a:latin typeface="GM Sans Regular" panose="02000503000000000004" pitchFamily="2" charset="0"/>
              </a:defRPr>
            </a:lvl2pPr>
            <a:lvl3pPr marL="514350" indent="-209550">
              <a:spcBef>
                <a:spcPct val="25000"/>
              </a:spcBef>
              <a:buChar char="•"/>
              <a:defRPr>
                <a:solidFill>
                  <a:schemeClr val="tx1"/>
                </a:solidFill>
                <a:latin typeface="GM Sans Regular" panose="02000503000000000004" pitchFamily="2" charset="0"/>
              </a:defRPr>
            </a:lvl3pPr>
            <a:lvl4pPr marL="857250" indent="-209550">
              <a:spcBef>
                <a:spcPct val="25000"/>
              </a:spcBef>
              <a:buChar char="•"/>
              <a:defRPr>
                <a:solidFill>
                  <a:schemeClr val="tx1"/>
                </a:solidFill>
                <a:latin typeface="GM Sans Regular" panose="02000503000000000004" pitchFamily="2" charset="0"/>
              </a:defRPr>
            </a:lvl4pPr>
            <a:lvl5pPr marL="1200150" indent="-209550">
              <a:spcBef>
                <a:spcPct val="25000"/>
              </a:spcBef>
              <a:buChar char="•"/>
              <a:defRPr>
                <a:solidFill>
                  <a:schemeClr val="tx1"/>
                </a:solidFill>
                <a:latin typeface="GM Sans Regular" panose="02000503000000000004" pitchFamily="2" charset="0"/>
              </a:defRPr>
            </a:lvl5pPr>
            <a:lvl6pPr marL="1657350" indent="-209550" eaLnBrk="0" fontAlgn="base" hangingPunct="0">
              <a:spcBef>
                <a:spcPct val="25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GM Sans Regular" panose="02000503000000000004" pitchFamily="2" charset="0"/>
              </a:defRPr>
            </a:lvl6pPr>
            <a:lvl7pPr marL="2114550" indent="-209550" eaLnBrk="0" fontAlgn="base" hangingPunct="0">
              <a:spcBef>
                <a:spcPct val="25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GM Sans Regular" panose="02000503000000000004" pitchFamily="2" charset="0"/>
              </a:defRPr>
            </a:lvl7pPr>
            <a:lvl8pPr marL="2571750" indent="-209550" eaLnBrk="0" fontAlgn="base" hangingPunct="0">
              <a:spcBef>
                <a:spcPct val="25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GM Sans Regular" panose="02000503000000000004" pitchFamily="2" charset="0"/>
              </a:defRPr>
            </a:lvl8pPr>
            <a:lvl9pPr marL="3028950" indent="-209550" eaLnBrk="0" fontAlgn="base" hangingPunct="0">
              <a:spcBef>
                <a:spcPct val="25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GM Sans Regular" panose="02000503000000000004" pitchFamily="2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ko-KR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굴림" panose="020B0600000101010101" pitchFamily="34" charset="-127"/>
                <a:cs typeface="Arial" panose="020B0604020202020204" pitchFamily="34" charset="0"/>
              </a:rPr>
              <a:t>Заседание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ko-KR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굴림" panose="020B0600000101010101" pitchFamily="34" charset="-127"/>
                <a:cs typeface="Arial" panose="020B0604020202020204" pitchFamily="34" charset="0"/>
              </a:rPr>
              <a:t>Наблюдательного совета №69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Приложение №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2" name="Подзаголовок 2">
            <a:extLst>
              <a:ext uri="{FF2B5EF4-FFF2-40B4-BE49-F238E27FC236}">
                <a16:creationId xmlns:a16="http://schemas.microsoft.com/office/drawing/2014/main" id="{A7BEF360-CA5E-406D-822E-7EB40D9FF2AF}"/>
              </a:ext>
            </a:extLst>
          </p:cNvPr>
          <p:cNvSpPr txBox="1">
            <a:spLocks/>
          </p:cNvSpPr>
          <p:nvPr/>
        </p:nvSpPr>
        <p:spPr bwMode="auto">
          <a:xfrm>
            <a:off x="342107" y="2729128"/>
            <a:ext cx="8505824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2203" tIns="84406" rIns="42203" bIns="84406" anchor="t"/>
          <a:lstStyle>
            <a:lvl1pPr>
              <a:spcBef>
                <a:spcPct val="50000"/>
              </a:spcBef>
              <a:buChar char="•"/>
              <a:defRPr sz="2000">
                <a:solidFill>
                  <a:schemeClr val="tx1"/>
                </a:solidFill>
                <a:latin typeface="GM Sans Regular" panose="02000503000000000004" pitchFamily="2" charset="0"/>
              </a:defRPr>
            </a:lvl1pPr>
            <a:lvl2pPr marL="114300">
              <a:spcBef>
                <a:spcPct val="50000"/>
              </a:spcBef>
              <a:buSzPct val="150000"/>
              <a:buChar char="•"/>
              <a:defRPr sz="2000">
                <a:solidFill>
                  <a:schemeClr val="tx1"/>
                </a:solidFill>
                <a:latin typeface="GM Sans Regular" panose="02000503000000000004" pitchFamily="2" charset="0"/>
              </a:defRPr>
            </a:lvl2pPr>
            <a:lvl3pPr marL="514350">
              <a:spcBef>
                <a:spcPct val="25000"/>
              </a:spcBef>
              <a:buChar char="•"/>
              <a:defRPr sz="2000">
                <a:solidFill>
                  <a:schemeClr val="tx1"/>
                </a:solidFill>
                <a:latin typeface="GM Sans Regular" panose="02000503000000000004" pitchFamily="2" charset="0"/>
              </a:defRPr>
            </a:lvl3pPr>
            <a:lvl4pPr marL="857250">
              <a:spcBef>
                <a:spcPct val="25000"/>
              </a:spcBef>
              <a:buChar char="•"/>
              <a:defRPr sz="2000">
                <a:solidFill>
                  <a:schemeClr val="tx1"/>
                </a:solidFill>
                <a:latin typeface="GM Sans Regular" panose="02000503000000000004" pitchFamily="2" charset="0"/>
              </a:defRPr>
            </a:lvl4pPr>
            <a:lvl5pPr marL="1200150">
              <a:spcBef>
                <a:spcPct val="25000"/>
              </a:spcBef>
              <a:buChar char="•"/>
              <a:defRPr sz="2000">
                <a:solidFill>
                  <a:schemeClr val="tx1"/>
                </a:solidFill>
                <a:latin typeface="GM Sans Regular" panose="02000503000000000004" pitchFamily="2" charset="0"/>
              </a:defRPr>
            </a:lvl5pPr>
            <a:lvl6pPr marL="1657350" eaLnBrk="0" fontAlgn="base" hangingPunct="0">
              <a:spcBef>
                <a:spcPct val="25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GM Sans Regular" panose="02000503000000000004" pitchFamily="2" charset="0"/>
              </a:defRPr>
            </a:lvl6pPr>
            <a:lvl7pPr marL="2114550" eaLnBrk="0" fontAlgn="base" hangingPunct="0">
              <a:spcBef>
                <a:spcPct val="25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GM Sans Regular" panose="02000503000000000004" pitchFamily="2" charset="0"/>
              </a:defRPr>
            </a:lvl7pPr>
            <a:lvl8pPr marL="2571750" eaLnBrk="0" fontAlgn="base" hangingPunct="0">
              <a:spcBef>
                <a:spcPct val="25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GM Sans Regular" panose="02000503000000000004" pitchFamily="2" charset="0"/>
              </a:defRPr>
            </a:lvl8pPr>
            <a:lvl9pPr marL="3028950" eaLnBrk="0" fontAlgn="base" hangingPunct="0">
              <a:spcBef>
                <a:spcPct val="25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GM Sans Regular" panose="02000503000000000004" pitchFamily="2" charset="0"/>
              </a:defRPr>
            </a:lvl9pPr>
          </a:lstStyle>
          <a:p>
            <a:pPr lvl="0" algn="ctr" defTabSz="914400" fontAlgn="ctr">
              <a:buNone/>
              <a:defRPr/>
            </a:pPr>
            <a:endParaRPr lang="ru-RU" b="1" dirty="0">
              <a:solidFill>
                <a:srgbClr val="000000"/>
              </a:solidFill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  <a:p>
            <a:pPr lvl="0" algn="ctr" defTabSz="914400" fontAlgn="ctr">
              <a:buNone/>
              <a:defRPr/>
            </a:pP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БИЗНЕС-ПЛАН НА 2023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ГОД</a:t>
            </a:r>
            <a:endParaRPr lang="ru-RU" dirty="0">
              <a:solidFill>
                <a:srgbClr val="000000"/>
              </a:solidFill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08921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A698C-66F1-4EC3-9697-314EA118A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400" dirty="0"/>
              <a:t>Основные показатели производства на 202</a:t>
            </a:r>
            <a:r>
              <a:rPr lang="en-US" sz="1400" dirty="0"/>
              <a:t>3</a:t>
            </a:r>
            <a:r>
              <a:rPr lang="ru-RU" sz="1400" dirty="0"/>
              <a:t> год</a:t>
            </a:r>
            <a:endParaRPr lang="en-US" sz="14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41DC9A-C12E-4C70-B2A1-1396C7313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BD52-9AEB-47A1-BEEE-8060037B36A9}" type="slidenum">
              <a:rPr lang="en-US" smtClean="0"/>
              <a:t>10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0D54542-3EDC-40CB-95D7-D1BBFB61BD57}"/>
              </a:ext>
            </a:extLst>
          </p:cNvPr>
          <p:cNvSpPr/>
          <p:nvPr/>
        </p:nvSpPr>
        <p:spPr>
          <a:xfrm>
            <a:off x="7955288" y="925883"/>
            <a:ext cx="909687" cy="2262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i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млн. сум</a:t>
            </a:r>
            <a:endParaRPr lang="en-US" sz="1000" b="1" i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74EFB64-7A60-4DEE-95F9-596F7C9159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2062" y="1249959"/>
            <a:ext cx="6619875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0198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A698C-66F1-4EC3-9697-314EA118A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400" dirty="0"/>
              <a:t>Основные показатели на 202</a:t>
            </a:r>
            <a:r>
              <a:rPr lang="en-US" sz="1400" dirty="0"/>
              <a:t>3</a:t>
            </a:r>
            <a:r>
              <a:rPr lang="ru-RU" sz="1400" dirty="0"/>
              <a:t> год</a:t>
            </a:r>
            <a:endParaRPr lang="en-US" sz="14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41DC9A-C12E-4C70-B2A1-1396C7313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BD52-9AEB-47A1-BEEE-8060037B36A9}" type="slidenum">
              <a:rPr lang="en-US" smtClean="0"/>
              <a:t>11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B778C86-F54B-4A99-AAC6-02E30AC178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7980" y="4453836"/>
            <a:ext cx="6008037" cy="89874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D789D48-1207-42CF-913A-A56F073C51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7980" y="1326913"/>
            <a:ext cx="6008037" cy="294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5034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A698C-66F1-4EC3-9697-314EA118A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400" dirty="0"/>
              <a:t>Бизнес-план</a:t>
            </a:r>
            <a:r>
              <a:rPr lang="en-US" sz="1400" dirty="0"/>
              <a:t> </a:t>
            </a:r>
            <a:r>
              <a:rPr lang="ru-RU" sz="1400" dirty="0"/>
              <a:t>Компании на 202</a:t>
            </a:r>
            <a:r>
              <a:rPr lang="en-US" sz="1400" dirty="0"/>
              <a:t>3</a:t>
            </a:r>
            <a:r>
              <a:rPr lang="ru-RU" sz="1400" dirty="0"/>
              <a:t> год по МСФО</a:t>
            </a:r>
            <a:endParaRPr lang="en-US" sz="14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41DC9A-C12E-4C70-B2A1-1396C7313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BD52-9AEB-47A1-BEEE-8060037B36A9}" type="slidenum">
              <a:rPr lang="en-US" smtClean="0"/>
              <a:t>12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E92DFAF-88FE-4CB1-B929-A4F29D994E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8775" y="847512"/>
            <a:ext cx="5886450" cy="554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1563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15809-5CFB-419F-A551-5CCFADC5A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6092" y="231354"/>
            <a:ext cx="7470392" cy="616158"/>
          </a:xfrm>
        </p:spPr>
        <p:txBody>
          <a:bodyPr/>
          <a:lstStyle/>
          <a:p>
            <a:r>
              <a:rPr lang="ru-RU" sz="1400" dirty="0">
                <a:solidFill>
                  <a:schemeClr val="dk1"/>
                </a:solidFill>
              </a:rPr>
              <a:t>Анализ расходов прочих производственных материалов за 2023г.</a:t>
            </a:r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6A9831-8116-4B89-92DD-98C805C36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BD52-9AEB-47A1-BEEE-8060037B36A9}" type="slidenum">
              <a:rPr lang="en-US" smtClean="0"/>
              <a:t>13</a:t>
            </a:fld>
            <a:endParaRPr lang="en-US" dirty="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44B8BFA8-6BE0-42CA-873A-5DA5CF5215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76999"/>
            <a:ext cx="184731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E89D6BC-684D-4B09-8D61-C0EF4CA5CC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637" y="1064173"/>
            <a:ext cx="8312727" cy="4729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9600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15809-5CFB-419F-A551-5CCFADC5A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6092" y="231354"/>
            <a:ext cx="7470392" cy="616158"/>
          </a:xfrm>
        </p:spPr>
        <p:txBody>
          <a:bodyPr/>
          <a:lstStyle/>
          <a:p>
            <a:r>
              <a:rPr lang="ru-RU" sz="1400" dirty="0">
                <a:solidFill>
                  <a:schemeClr val="dk1"/>
                </a:solidFill>
              </a:rPr>
              <a:t>Анализ расходов заработный платы сотрудников за 2023г.</a:t>
            </a:r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6A9831-8116-4B89-92DD-98C805C36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BD52-9AEB-47A1-BEEE-8060037B36A9}" type="slidenum">
              <a:rPr lang="en-US" smtClean="0"/>
              <a:t>14</a:t>
            </a:fld>
            <a:endParaRPr lang="en-US" dirty="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44B8BFA8-6BE0-42CA-873A-5DA5CF5215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76999"/>
            <a:ext cx="184731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205F748-02A4-4566-A481-3796C4C734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361" y="1131718"/>
            <a:ext cx="8291278" cy="4594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8454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15809-5CFB-419F-A551-5CCFADC5A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6092" y="231354"/>
            <a:ext cx="7470392" cy="616158"/>
          </a:xfrm>
        </p:spPr>
        <p:txBody>
          <a:bodyPr/>
          <a:lstStyle/>
          <a:p>
            <a:r>
              <a:rPr lang="ru-RU" sz="1400" dirty="0">
                <a:solidFill>
                  <a:schemeClr val="dk1"/>
                </a:solidFill>
              </a:rPr>
              <a:t>Анализ расходов прямых материалов двигателя за 2023г.</a:t>
            </a:r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6A9831-8116-4B89-92DD-98C805C36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BD52-9AEB-47A1-BEEE-8060037B36A9}" type="slidenum">
              <a:rPr lang="en-US" smtClean="0"/>
              <a:t>15</a:t>
            </a:fld>
            <a:endParaRPr lang="en-US" dirty="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44B8BFA8-6BE0-42CA-873A-5DA5CF5215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76999"/>
            <a:ext cx="184731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2F518EB-AC3D-406A-9E39-81EE6E768F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637" y="1213652"/>
            <a:ext cx="8312727" cy="4430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4344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41DC9A-C12E-4C70-B2A1-1396C7313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BD52-9AEB-47A1-BEEE-8060037B36A9}" type="slidenum">
              <a:rPr lang="en-US" smtClean="0"/>
              <a:t>2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B1AB4C4-7C26-42F4-8305-B9B6E5296D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590" y="900875"/>
            <a:ext cx="8624819" cy="5665299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DAB40F29-DE4E-491D-9897-6EC981E26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400" dirty="0"/>
              <a:t>Бизнес-план Компании на 2023 год по НСБУ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520779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A698C-66F1-4EC3-9697-314EA118A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400" dirty="0"/>
              <a:t>Капитальные затраты на 202</a:t>
            </a:r>
            <a:r>
              <a:rPr lang="en-US" sz="1400" dirty="0"/>
              <a:t>3</a:t>
            </a:r>
            <a:r>
              <a:rPr lang="ru-RU" sz="1400" dirty="0"/>
              <a:t> год </a:t>
            </a:r>
            <a:endParaRPr lang="en-US" sz="14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41DC9A-C12E-4C70-B2A1-1396C7313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BD52-9AEB-47A1-BEEE-8060037B36A9}" type="slidenum">
              <a:rPr lang="en-US" smtClean="0"/>
              <a:t>3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86C8E3A-67B0-4FD0-AD0A-C2F35DD5008E}"/>
              </a:ext>
            </a:extLst>
          </p:cNvPr>
          <p:cNvSpPr/>
          <p:nvPr/>
        </p:nvSpPr>
        <p:spPr>
          <a:xfrm>
            <a:off x="7952763" y="847513"/>
            <a:ext cx="999213" cy="133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i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тыс. долл.</a:t>
            </a:r>
            <a:endParaRPr lang="en-US" sz="1000" b="1" i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21F7FF6-A5BA-446F-8C3C-402E7096AC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646" y="1225729"/>
            <a:ext cx="8756707" cy="498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419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A698C-66F1-4EC3-9697-314EA118A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400" dirty="0"/>
              <a:t>Капитальные затраты на 202</a:t>
            </a:r>
            <a:r>
              <a:rPr lang="en-US" sz="1400" dirty="0"/>
              <a:t>3</a:t>
            </a:r>
            <a:r>
              <a:rPr lang="ru-RU" sz="1400" dirty="0"/>
              <a:t> год (продолжение) </a:t>
            </a:r>
            <a:endParaRPr lang="en-US" sz="14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41DC9A-C12E-4C70-B2A1-1396C7313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BD52-9AEB-47A1-BEEE-8060037B36A9}" type="slidenum">
              <a:rPr lang="en-US" smtClean="0"/>
              <a:t>4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86C8E3A-67B0-4FD0-AD0A-C2F35DD5008E}"/>
              </a:ext>
            </a:extLst>
          </p:cNvPr>
          <p:cNvSpPr/>
          <p:nvPr/>
        </p:nvSpPr>
        <p:spPr>
          <a:xfrm>
            <a:off x="7932605" y="804516"/>
            <a:ext cx="987389" cy="2051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i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тыс. долл.</a:t>
            </a:r>
            <a:endParaRPr lang="en-US" sz="1000" b="1" i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C09432B-B40A-477A-8456-C9F7960C97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12" y="1220125"/>
            <a:ext cx="8715575" cy="4696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4554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A698C-66F1-4EC3-9697-314EA118A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400" dirty="0"/>
              <a:t>Капитальные затраты на 202</a:t>
            </a:r>
            <a:r>
              <a:rPr lang="en-US" sz="1400" dirty="0"/>
              <a:t>3</a:t>
            </a:r>
            <a:r>
              <a:rPr lang="ru-RU" sz="1400" dirty="0"/>
              <a:t> год</a:t>
            </a:r>
            <a:r>
              <a:rPr lang="en-US" sz="1400" dirty="0"/>
              <a:t> </a:t>
            </a:r>
            <a:r>
              <a:rPr lang="ru-RU" sz="1400" dirty="0"/>
              <a:t>(продолжение) </a:t>
            </a:r>
            <a:endParaRPr lang="en-US" sz="14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41DC9A-C12E-4C70-B2A1-1396C7313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BD52-9AEB-47A1-BEEE-8060037B36A9}" type="slidenum">
              <a:rPr lang="en-US" smtClean="0"/>
              <a:t>5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8895E97-74FD-4554-AE54-BD159D2BA4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125" y="1028579"/>
            <a:ext cx="8625869" cy="5537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576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DADB12-6B89-4F47-B198-78382EBC2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BD52-9AEB-47A1-BEEE-8060037B36A9}" type="slidenum">
              <a:rPr lang="en-US" smtClean="0"/>
              <a:t>6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9B68F8F-C024-4126-BDD1-3C6CBD36A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3660" y="302459"/>
            <a:ext cx="7482824" cy="555686"/>
          </a:xfrm>
        </p:spPr>
        <p:txBody>
          <a:bodyPr/>
          <a:lstStyle/>
          <a:p>
            <a:r>
              <a:rPr lang="ru-RU" sz="1400" dirty="0">
                <a:solidFill>
                  <a:schemeClr val="dk1"/>
                </a:solidFill>
              </a:rPr>
              <a:t>Отчет руководства Компании по выполнению ключевых показателей эффективности за 2022 год</a:t>
            </a:r>
            <a:endParaRPr lang="en-US" sz="14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90A7DFF-ECBA-43C7-86A9-899C9A18F1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841" y="912300"/>
            <a:ext cx="8256318" cy="5643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054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DADB12-6B89-4F47-B198-78382EBC2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BD52-9AEB-47A1-BEEE-8060037B36A9}" type="slidenum">
              <a:rPr lang="en-US" smtClean="0"/>
              <a:t>7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9B68F8F-C024-4126-BDD1-3C6CBD36A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3660" y="302459"/>
            <a:ext cx="7482824" cy="555686"/>
          </a:xfrm>
        </p:spPr>
        <p:txBody>
          <a:bodyPr/>
          <a:lstStyle/>
          <a:p>
            <a:r>
              <a:rPr lang="ru-RU" sz="1400" dirty="0">
                <a:solidFill>
                  <a:schemeClr val="dk1"/>
                </a:solidFill>
              </a:rPr>
              <a:t>Отчет руководства Компании по выполнению ключевых показателей эффективности за 2022 год</a:t>
            </a:r>
            <a:endParaRPr lang="en-US" sz="14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6EDCF7A-60DB-4547-8A8E-081905D6BB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698" y="1332922"/>
            <a:ext cx="8760603" cy="4510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0330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A698C-66F1-4EC3-9697-314EA118A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400" dirty="0"/>
              <a:t>План локализации </a:t>
            </a:r>
            <a:r>
              <a:rPr lang="en-US" sz="1400" dirty="0"/>
              <a:t>BDOHC </a:t>
            </a:r>
            <a:r>
              <a:rPr lang="ru-RU" sz="1400" dirty="0"/>
              <a:t>на 202</a:t>
            </a:r>
            <a:r>
              <a:rPr lang="en-US" sz="1400" dirty="0"/>
              <a:t>2</a:t>
            </a:r>
            <a:r>
              <a:rPr lang="ru-RU" sz="1400" dirty="0"/>
              <a:t> год</a:t>
            </a:r>
            <a:endParaRPr lang="en-US" sz="14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41DC9A-C12E-4C70-B2A1-1396C7313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BD52-9AEB-47A1-BEEE-8060037B36A9}" type="slidenum">
              <a:rPr lang="en-US" smtClean="0"/>
              <a:t>8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283F386-D03A-4588-93E2-9C63866333B5}"/>
              </a:ext>
            </a:extLst>
          </p:cNvPr>
          <p:cNvSpPr/>
          <p:nvPr/>
        </p:nvSpPr>
        <p:spPr>
          <a:xfrm>
            <a:off x="8010307" y="1308848"/>
            <a:ext cx="909687" cy="2262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i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млн. сум</a:t>
            </a:r>
            <a:endParaRPr lang="en-US" sz="1000" b="1" i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BF97680-D905-4C11-8499-14ECC58E13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996" y="1598351"/>
            <a:ext cx="8848007" cy="2394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2944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A698C-66F1-4EC3-9697-314EA118A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400" dirty="0"/>
              <a:t>План локализации </a:t>
            </a:r>
            <a:r>
              <a:rPr lang="en-US" sz="1400" dirty="0"/>
              <a:t>CSS Prime</a:t>
            </a:r>
            <a:r>
              <a:rPr lang="ru-RU" sz="1400" dirty="0"/>
              <a:t> на 202</a:t>
            </a:r>
            <a:r>
              <a:rPr lang="en-US" sz="1400" dirty="0"/>
              <a:t>3</a:t>
            </a:r>
            <a:r>
              <a:rPr lang="ru-RU" sz="1400" dirty="0"/>
              <a:t> год</a:t>
            </a:r>
            <a:endParaRPr lang="en-US" sz="14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41DC9A-C12E-4C70-B2A1-1396C7313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BD52-9AEB-47A1-BEEE-8060037B36A9}" type="slidenum">
              <a:rPr lang="en-US" smtClean="0"/>
              <a:t>9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283F386-D03A-4588-93E2-9C63866333B5}"/>
              </a:ext>
            </a:extLst>
          </p:cNvPr>
          <p:cNvSpPr/>
          <p:nvPr/>
        </p:nvSpPr>
        <p:spPr>
          <a:xfrm>
            <a:off x="8010307" y="1308848"/>
            <a:ext cx="909687" cy="2262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i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млн. сум</a:t>
            </a:r>
            <a:endParaRPr lang="en-US" sz="1000" b="1" i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F87C583-1F71-4779-8359-03E268462F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47" y="1535091"/>
            <a:ext cx="8786906" cy="3559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8025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16947</TotalTime>
  <Words>171</Words>
  <Application>Microsoft Office PowerPoint</Application>
  <PresentationFormat>On-screen Show (4:3)</PresentationFormat>
  <Paragraphs>40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Batang</vt:lpstr>
      <vt:lpstr>굴림</vt:lpstr>
      <vt:lpstr>Arial</vt:lpstr>
      <vt:lpstr>Calibri</vt:lpstr>
      <vt:lpstr>Calibri Light</vt:lpstr>
      <vt:lpstr>Lato</vt:lpstr>
      <vt:lpstr>Verdana</vt:lpstr>
      <vt:lpstr>Office Theme</vt:lpstr>
      <vt:lpstr>PowerPoint Presentation</vt:lpstr>
      <vt:lpstr>Бизнес-план Компании на 2023 год по НСБУ</vt:lpstr>
      <vt:lpstr>Капитальные затраты на 2023 год </vt:lpstr>
      <vt:lpstr>Капитальные затраты на 2023 год (продолжение) </vt:lpstr>
      <vt:lpstr>Капитальные затраты на 2023 год (продолжение) </vt:lpstr>
      <vt:lpstr>Отчет руководства Компании по выполнению ключевых показателей эффективности за 2022 год</vt:lpstr>
      <vt:lpstr>Отчет руководства Компании по выполнению ключевых показателей эффективности за 2022 год</vt:lpstr>
      <vt:lpstr>План локализации BDOHC на 2022 год</vt:lpstr>
      <vt:lpstr>План локализации CSS Prime на 2023 год</vt:lpstr>
      <vt:lpstr>Основные показатели производства на 2023 год</vt:lpstr>
      <vt:lpstr>Основные показатели на 2023 год</vt:lpstr>
      <vt:lpstr>Бизнес-план Компании на 2023 год по МСФО</vt:lpstr>
      <vt:lpstr>Анализ расходов прочих производственных материалов за 2023г.</vt:lpstr>
      <vt:lpstr>Анализ расходов заработный платы сотрудников за 2023г.</vt:lpstr>
      <vt:lpstr>Анализ расходов прямых материалов двигателя за 2023г.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Emine Kenjakaeva</dc:creator>
  <cp:lastModifiedBy>Alisher T. Alibaev</cp:lastModifiedBy>
  <cp:revision>331</cp:revision>
  <cp:lastPrinted>2023-05-08T09:16:37Z</cp:lastPrinted>
  <dcterms:created xsi:type="dcterms:W3CDTF">2019-11-29T04:33:31Z</dcterms:created>
  <dcterms:modified xsi:type="dcterms:W3CDTF">2023-10-27T12:37:18Z</dcterms:modified>
</cp:coreProperties>
</file>